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5"/>
  </p:notesMasterIdLst>
  <p:sldIdLst>
    <p:sldId id="265" r:id="rId2"/>
    <p:sldId id="363" r:id="rId3"/>
    <p:sldId id="270" r:id="rId4"/>
    <p:sldId id="338" r:id="rId5"/>
    <p:sldId id="277" r:id="rId6"/>
    <p:sldId id="282" r:id="rId7"/>
    <p:sldId id="335" r:id="rId8"/>
    <p:sldId id="283" r:id="rId9"/>
    <p:sldId id="284" r:id="rId10"/>
    <p:sldId id="331" r:id="rId11"/>
    <p:sldId id="286" r:id="rId12"/>
    <p:sldId id="287" r:id="rId13"/>
    <p:sldId id="289" r:id="rId14"/>
    <p:sldId id="288" r:id="rId15"/>
    <p:sldId id="290" r:id="rId16"/>
    <p:sldId id="291" r:id="rId17"/>
    <p:sldId id="292" r:id="rId18"/>
    <p:sldId id="332" r:id="rId19"/>
    <p:sldId id="293" r:id="rId20"/>
    <p:sldId id="294" r:id="rId21"/>
    <p:sldId id="333" r:id="rId22"/>
    <p:sldId id="295" r:id="rId23"/>
    <p:sldId id="296" r:id="rId24"/>
    <p:sldId id="297" r:id="rId25"/>
    <p:sldId id="298" r:id="rId26"/>
    <p:sldId id="299" r:id="rId27"/>
    <p:sldId id="334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36" r:id="rId37"/>
    <p:sldId id="308" r:id="rId38"/>
    <p:sldId id="309" r:id="rId39"/>
    <p:sldId id="310" r:id="rId40"/>
    <p:sldId id="313" r:id="rId41"/>
    <p:sldId id="337" r:id="rId42"/>
    <p:sldId id="269" r:id="rId43"/>
    <p:sldId id="268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AC1AE6C-F626-41B1-83F8-493B8F2129C8}">
          <p14:sldIdLst>
            <p14:sldId id="265"/>
            <p14:sldId id="363"/>
            <p14:sldId id="270"/>
            <p14:sldId id="338"/>
          </p14:sldIdLst>
        </p14:section>
        <p14:section name="content" id="{AE999BAE-2150-4B27-8D23-110EB47F0269}">
          <p14:sldIdLst>
            <p14:sldId id="277"/>
            <p14:sldId id="282"/>
            <p14:sldId id="335"/>
            <p14:sldId id="283"/>
            <p14:sldId id="284"/>
            <p14:sldId id="331"/>
            <p14:sldId id="286"/>
            <p14:sldId id="287"/>
            <p14:sldId id="289"/>
            <p14:sldId id="288"/>
            <p14:sldId id="290"/>
            <p14:sldId id="291"/>
            <p14:sldId id="292"/>
            <p14:sldId id="332"/>
            <p14:sldId id="293"/>
            <p14:sldId id="294"/>
            <p14:sldId id="333"/>
            <p14:sldId id="295"/>
            <p14:sldId id="296"/>
            <p14:sldId id="297"/>
            <p14:sldId id="298"/>
            <p14:sldId id="299"/>
            <p14:sldId id="334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36"/>
            <p14:sldId id="308"/>
            <p14:sldId id="309"/>
            <p14:sldId id="310"/>
            <p14:sldId id="313"/>
            <p14:sldId id="337"/>
          </p14:sldIdLst>
        </p14:section>
        <p14:section name="Final" id="{E1E3221E-6D36-4C82-B070-E76D7D2AEF93}">
          <p14:sldIdLst>
            <p14:sldId id="269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601" autoAdjust="0"/>
  </p:normalViewPr>
  <p:slideViewPr>
    <p:cSldViewPr snapToGrid="0">
      <p:cViewPr varScale="1">
        <p:scale>
          <a:sx n="116" d="100"/>
          <a:sy n="116" d="100"/>
        </p:scale>
        <p:origin x="744" y="6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C2434-CB82-4DA4-AA8E-DF619CD30E26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0D7B1-066F-4CF3-A16F-4B901EF60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8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89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11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665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983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076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这一页不转换是这个意思吗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414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230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522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486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59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65605" cy="585111"/>
          </a:xfrm>
          <a:prstGeom prst="rect">
            <a:avLst/>
          </a:prstGeom>
        </p:spPr>
        <p:txBody>
          <a:bodyPr/>
          <a:lstStyle>
            <a:lvl1pPr>
              <a:defRPr sz="4000" b="0">
                <a:latin typeface="+mn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5044"/>
            <a:ext cx="7886700" cy="4561919"/>
          </a:xfrm>
        </p:spPr>
        <p:txBody>
          <a:bodyPr/>
          <a:lstStyle>
            <a:lvl1pPr>
              <a:lnSpc>
                <a:spcPct val="80000"/>
              </a:lnSpc>
              <a:defRPr>
                <a:latin typeface="+mn-lt"/>
              </a:defRPr>
            </a:lvl1pPr>
            <a:lvl2pPr>
              <a:lnSpc>
                <a:spcPct val="80000"/>
              </a:lnSpc>
              <a:defRPr>
                <a:latin typeface="+mn-lt"/>
              </a:defRPr>
            </a:lvl2pPr>
            <a:lvl3pPr>
              <a:lnSpc>
                <a:spcPct val="80000"/>
              </a:lnSpc>
              <a:defRPr>
                <a:latin typeface="+mn-lt"/>
              </a:defRPr>
            </a:lvl3pPr>
            <a:lvl4pPr>
              <a:lnSpc>
                <a:spcPct val="80000"/>
              </a:lnSpc>
              <a:defRPr>
                <a:latin typeface="+mn-lt"/>
              </a:defRPr>
            </a:lvl4pPr>
            <a:lvl5pPr>
              <a:lnSpc>
                <a:spcPct val="80000"/>
              </a:lnSpc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428596" y="1071546"/>
            <a:ext cx="8286808" cy="714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剪去单角的矩形 12"/>
          <p:cNvSpPr/>
          <p:nvPr userDrawn="1"/>
        </p:nvSpPr>
        <p:spPr>
          <a:xfrm>
            <a:off x="428596" y="928670"/>
            <a:ext cx="3357586" cy="142876"/>
          </a:xfrm>
          <a:prstGeom prst="snip1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46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90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55738" cy="58511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624567" y="1128156"/>
            <a:ext cx="2843028" cy="9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9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55738" cy="58511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624567" y="1128156"/>
            <a:ext cx="2843028" cy="9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94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68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2020/2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err="1"/>
              <a:t>Beilun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77" y="101169"/>
            <a:ext cx="536139" cy="5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5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90" r:id="rId5"/>
    <p:sldLayoutId id="21474836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Calibri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ps.umn.edu/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2.png"/><Relationship Id="rId7" Type="http://schemas.openxmlformats.org/officeDocument/2006/relationships/image" Target="../media/image5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12" name="object 8"/>
          <p:cNvSpPr txBox="1"/>
          <p:nvPr/>
        </p:nvSpPr>
        <p:spPr>
          <a:xfrm>
            <a:off x="1816735" y="4141470"/>
            <a:ext cx="5511165" cy="206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libri" panose="020F0502020204030204"/>
                <a:cs typeface="Calibri" panose="020F0502020204030204"/>
              </a:rPr>
              <a:t>Dr. </a:t>
            </a:r>
            <a:r>
              <a:rPr lang="en-US" sz="2400" spc="-85" dirty="0">
                <a:latin typeface="Calibri" panose="020F0502020204030204"/>
                <a:cs typeface="Calibri" panose="020F0502020204030204"/>
              </a:rPr>
              <a:t>Beilun Wang</a:t>
            </a:r>
            <a:r>
              <a:rPr sz="2400" spc="55" dirty="0">
                <a:latin typeface="Calibri" panose="020F0502020204030204"/>
                <a:cs typeface="Calibri" panose="020F0502020204030204"/>
              </a:rPr>
              <a:t> 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 dirty="0">
              <a:latin typeface="Calibri" panose="020F0502020204030204"/>
              <a:cs typeface="Calibri" panose="020F0502020204030204"/>
            </a:endParaRPr>
          </a:p>
          <a:p>
            <a:pPr marL="12700" marR="5080" indent="829310">
              <a:lnSpc>
                <a:spcPct val="114000"/>
              </a:lnSpc>
              <a:tabLst>
                <a:tab pos="1995170" algn="l"/>
              </a:tabLst>
            </a:pPr>
            <a:r>
              <a:rPr lang="en-US" sz="2400" spc="-10" dirty="0">
                <a:latin typeface="Calibri" panose="020F0502020204030204"/>
                <a:cs typeface="Calibri" panose="020F0502020204030204"/>
              </a:rPr>
              <a:t>         Southeast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University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 </a:t>
            </a:r>
          </a:p>
          <a:p>
            <a:pPr marL="0" marR="5080" lvl="0" indent="0">
              <a:lnSpc>
                <a:spcPct val="114000"/>
              </a:lnSpc>
              <a:buNone/>
              <a:tabLst>
                <a:tab pos="199517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</a:rPr>
              <a:t>               School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of  Computer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Science </a:t>
            </a:r>
          </a:p>
          <a:p>
            <a:pPr marL="0" marR="5080" lvl="0" indent="0">
              <a:lnSpc>
                <a:spcPct val="114000"/>
              </a:lnSpc>
              <a:buNone/>
              <a:tabLst>
                <a:tab pos="1995170" algn="l"/>
              </a:tabLst>
            </a:pPr>
            <a:r>
              <a:rPr lang="en-US" sz="2400" spc="-5" dirty="0">
                <a:latin typeface="Calibri" panose="020F0502020204030204"/>
                <a:cs typeface="Calibri" panose="020F0502020204030204"/>
              </a:rPr>
              <a:t>                           and Engineering</a:t>
            </a:r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" y="1244600"/>
            <a:ext cx="8986517" cy="873760"/>
          </a:xfrm>
          <a:prstGeom prst="rect">
            <a:avLst/>
          </a:prstGeom>
        </p:spPr>
        <p:txBody>
          <a:bodyPr vert="horz" wrap="square" lIns="0" tIns="96273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pPr marL="203835">
              <a:lnSpc>
                <a:spcPts val="6070"/>
              </a:lnSpc>
            </a:pPr>
            <a:r>
              <a:rPr lang="en-US" sz="5300" spc="50" dirty="0"/>
              <a:t>Machine</a:t>
            </a:r>
            <a:r>
              <a:rPr lang="en-US" sz="5300" spc="-35" dirty="0"/>
              <a:t> </a:t>
            </a:r>
            <a:r>
              <a:rPr lang="en-US" sz="5300" spc="45" dirty="0"/>
              <a:t>Learning</a:t>
            </a:r>
            <a:endParaRPr lang="en-US" sz="5300" dirty="0"/>
          </a:p>
        </p:txBody>
      </p:sp>
      <p:sp>
        <p:nvSpPr>
          <p:cNvPr id="15" name="object 7"/>
          <p:cNvSpPr txBox="1"/>
          <p:nvPr/>
        </p:nvSpPr>
        <p:spPr>
          <a:xfrm>
            <a:off x="1496217" y="2227460"/>
            <a:ext cx="6355715" cy="164339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5300" b="0" spc="3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Lecture </a:t>
            </a:r>
            <a:r>
              <a:rPr lang="en-US" altLang="zh-CN" sz="5300" b="0" spc="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8</a:t>
            </a:r>
            <a:r>
              <a:rPr sz="5300" b="0" spc="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:</a:t>
            </a:r>
            <a:r>
              <a:rPr lang="en-US" altLang="zh-CN" sz="5300" spc="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Supervised Classification Basic</a:t>
            </a:r>
          </a:p>
        </p:txBody>
      </p:sp>
    </p:spTree>
    <p:extLst>
      <p:ext uri="{BB962C8B-B14F-4D97-AF65-F5344CB8AC3E}">
        <p14:creationId xmlns:p14="http://schemas.microsoft.com/office/powerpoint/2010/main" val="31450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 Variants </a:t>
            </a:r>
            <a:r>
              <a:rPr lang="en-US" altLang="zh-CN" dirty="0" err="1"/>
              <a:t>w.r.t.</a:t>
            </a:r>
            <a:r>
              <a:rPr lang="en-US" altLang="zh-CN" dirty="0"/>
              <a:t> 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4150" indent="-171450">
              <a:lnSpc>
                <a:spcPct val="100000"/>
              </a:lnSpc>
              <a:spcBef>
                <a:spcPts val="6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dirty="0">
                <a:latin typeface="Calibri"/>
                <a:cs typeface="Calibri"/>
              </a:rPr>
              <a:t>Binary</a:t>
            </a:r>
            <a:r>
              <a:rPr lang="en-US" altLang="zh-CN" spc="-10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Multi-class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10" dirty="0">
                <a:latin typeface="Calibri"/>
                <a:cs typeface="Calibri"/>
              </a:rPr>
              <a:t>Hierarchical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48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Multi-label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Structured</a:t>
            </a:r>
            <a:r>
              <a:rPr lang="en-US" altLang="zh-CN" spc="-1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Predictions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8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dirty="0">
                <a:latin typeface="Calibri"/>
                <a:cs typeface="Calibri"/>
              </a:rPr>
              <a:t>……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40AD22F-0DD3-4DEC-BF59-0A56DDE96AC9}"/>
              </a:ext>
            </a:extLst>
          </p:cNvPr>
          <p:cNvSpPr/>
          <p:nvPr/>
        </p:nvSpPr>
        <p:spPr>
          <a:xfrm>
            <a:off x="36830" y="2212918"/>
            <a:ext cx="591820" cy="358140"/>
          </a:xfrm>
          <a:custGeom>
            <a:avLst/>
            <a:gdLst/>
            <a:ahLst/>
            <a:cxnLst/>
            <a:rect l="l" t="t" r="r" b="b"/>
            <a:pathLst>
              <a:path w="591819" h="358139">
                <a:moveTo>
                  <a:pt x="413054" y="0"/>
                </a:moveTo>
                <a:lnTo>
                  <a:pt x="413054" y="89386"/>
                </a:lnTo>
                <a:lnTo>
                  <a:pt x="0" y="89386"/>
                </a:lnTo>
                <a:lnTo>
                  <a:pt x="0" y="268156"/>
                </a:lnTo>
                <a:lnTo>
                  <a:pt x="413054" y="268156"/>
                </a:lnTo>
                <a:lnTo>
                  <a:pt x="413054" y="357541"/>
                </a:lnTo>
                <a:lnTo>
                  <a:pt x="591825" y="178771"/>
                </a:lnTo>
                <a:lnTo>
                  <a:pt x="413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769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e.g.(1) Classifying Galaxies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071B1088-010F-4AAD-9A55-1FA507CFEBF0}"/>
              </a:ext>
            </a:extLst>
          </p:cNvPr>
          <p:cNvSpPr/>
          <p:nvPr/>
        </p:nvSpPr>
        <p:spPr>
          <a:xfrm>
            <a:off x="467837" y="1946911"/>
            <a:ext cx="2590800" cy="2014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3C76CA9-7A43-42A3-A537-20B482906080}"/>
              </a:ext>
            </a:extLst>
          </p:cNvPr>
          <p:cNvSpPr/>
          <p:nvPr/>
        </p:nvSpPr>
        <p:spPr>
          <a:xfrm>
            <a:off x="3287237" y="3013711"/>
            <a:ext cx="2590800" cy="203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AB5C0F19-D842-4112-8C15-5DB4A6E023AC}"/>
              </a:ext>
            </a:extLst>
          </p:cNvPr>
          <p:cNvSpPr/>
          <p:nvPr/>
        </p:nvSpPr>
        <p:spPr>
          <a:xfrm>
            <a:off x="6106637" y="3988436"/>
            <a:ext cx="2643187" cy="2066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0112CF5D-F445-40D5-81C9-29C69D5ED2CE}"/>
              </a:ext>
            </a:extLst>
          </p:cNvPr>
          <p:cNvSpPr txBox="1"/>
          <p:nvPr/>
        </p:nvSpPr>
        <p:spPr>
          <a:xfrm>
            <a:off x="1460976" y="1586739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40" dirty="0">
                <a:latin typeface="Calibri"/>
                <a:cs typeface="Calibri"/>
              </a:rPr>
              <a:t>E</a:t>
            </a:r>
            <a:r>
              <a:rPr sz="1800" i="1" spc="-5" dirty="0">
                <a:latin typeface="Calibri"/>
                <a:cs typeface="Calibri"/>
              </a:rPr>
              <a:t>arl</a:t>
            </a:r>
            <a:r>
              <a:rPr sz="1800" i="1" dirty="0">
                <a:latin typeface="Calibri"/>
                <a:cs typeface="Calibri"/>
              </a:rPr>
              <a:t>y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52240D4C-F9E4-4F48-8365-56589036FAF3}"/>
              </a:ext>
            </a:extLst>
          </p:cNvPr>
          <p:cNvSpPr txBox="1"/>
          <p:nvPr/>
        </p:nvSpPr>
        <p:spPr>
          <a:xfrm>
            <a:off x="3899377" y="2653539"/>
            <a:ext cx="1219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Calibri"/>
                <a:cs typeface="Calibri"/>
              </a:rPr>
              <a:t>Intermediate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2F2FD458-1A5D-441E-BD13-725DFEFF83ED}"/>
              </a:ext>
            </a:extLst>
          </p:cNvPr>
          <p:cNvSpPr txBox="1"/>
          <p:nvPr/>
        </p:nvSpPr>
        <p:spPr>
          <a:xfrm>
            <a:off x="7175977" y="3644139"/>
            <a:ext cx="4229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5" dirty="0">
                <a:latin typeface="Calibri"/>
                <a:cs typeface="Calibri"/>
              </a:rPr>
              <a:t>L</a:t>
            </a:r>
            <a:r>
              <a:rPr sz="1800" i="1" spc="-5" dirty="0">
                <a:latin typeface="Calibri"/>
                <a:cs typeface="Calibri"/>
              </a:rPr>
              <a:t>a</a:t>
            </a:r>
            <a:r>
              <a:rPr sz="1800" i="1" spc="-25" dirty="0">
                <a:latin typeface="Calibri"/>
                <a:cs typeface="Calibri"/>
              </a:rPr>
              <a:t>t</a:t>
            </a:r>
            <a:r>
              <a:rPr sz="1800" i="1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202C5C13-E591-4B6A-9057-34DEE2923FE0}"/>
              </a:ext>
            </a:extLst>
          </p:cNvPr>
          <p:cNvSpPr txBox="1"/>
          <p:nvPr/>
        </p:nvSpPr>
        <p:spPr>
          <a:xfrm>
            <a:off x="472551" y="4852468"/>
            <a:ext cx="4426998" cy="12028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Size: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6055" indent="-173355">
              <a:lnSpc>
                <a:spcPts val="1910"/>
              </a:lnSpc>
              <a:spcBef>
                <a:spcPts val="30"/>
              </a:spcBef>
              <a:buChar char="•"/>
              <a:tabLst>
                <a:tab pos="186055" algn="l"/>
              </a:tabLst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72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million stars,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20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million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galaxies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6055" indent="-173355">
              <a:lnSpc>
                <a:spcPts val="1910"/>
              </a:lnSpc>
              <a:buChar char="•"/>
              <a:tabLst>
                <a:tab pos="186055" algn="l"/>
              </a:tabLst>
            </a:pP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Object </a:t>
            </a:r>
            <a:r>
              <a:rPr lang="en-US"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atalog: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 GB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6055" indent="-173355">
              <a:lnSpc>
                <a:spcPct val="100000"/>
              </a:lnSpc>
              <a:spcBef>
                <a:spcPts val="190"/>
              </a:spcBef>
              <a:buChar char="•"/>
              <a:tabLst>
                <a:tab pos="186055" algn="l"/>
              </a:tabLst>
            </a:pP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Image </a:t>
            </a:r>
            <a:r>
              <a:rPr lang="en-US"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atabase: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r>
              <a:rPr sz="2000" spc="-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GB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ACE7F417-ED2F-4482-B837-E279786CA584}"/>
              </a:ext>
            </a:extLst>
          </p:cNvPr>
          <p:cNvSpPr txBox="1"/>
          <p:nvPr/>
        </p:nvSpPr>
        <p:spPr>
          <a:xfrm>
            <a:off x="3703896" y="1331555"/>
            <a:ext cx="230066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Class: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6055" indent="-173355">
              <a:lnSpc>
                <a:spcPct val="100000"/>
              </a:lnSpc>
              <a:spcBef>
                <a:spcPts val="30"/>
              </a:spcBef>
              <a:buChar char="•"/>
              <a:tabLst>
                <a:tab pos="186055" algn="l"/>
              </a:tabLst>
            </a:pP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Stages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sz="2000" spc="-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ormation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FB29F092-C43A-4A88-AD6A-D6A8409AC3D1}"/>
              </a:ext>
            </a:extLst>
          </p:cNvPr>
          <p:cNvSpPr txBox="1"/>
          <p:nvPr/>
        </p:nvSpPr>
        <p:spPr>
          <a:xfrm>
            <a:off x="6457950" y="1264678"/>
            <a:ext cx="2181860" cy="138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Attributes: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6055" indent="-173355">
              <a:lnSpc>
                <a:spcPts val="1910"/>
              </a:lnSpc>
              <a:spcBef>
                <a:spcPts val="55"/>
              </a:spcBef>
              <a:buChar char="•"/>
              <a:tabLst>
                <a:tab pos="186055" algn="l"/>
              </a:tabLst>
            </a:pP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 features,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6055" marR="5080" indent="-173355">
              <a:lnSpc>
                <a:spcPts val="1900"/>
              </a:lnSpc>
              <a:spcBef>
                <a:spcPts val="65"/>
              </a:spcBef>
              <a:buChar char="•"/>
              <a:tabLst>
                <a:tab pos="186055" algn="l"/>
              </a:tabLst>
            </a:pPr>
            <a:r>
              <a:rPr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Characteristics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light  </a:t>
            </a:r>
            <a:r>
              <a:rPr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waves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received,</a:t>
            </a:r>
            <a:r>
              <a:rPr sz="2000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etc.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A89E1D48-834A-47C9-873F-D93F86DCE221}"/>
              </a:ext>
            </a:extLst>
          </p:cNvPr>
          <p:cNvSpPr txBox="1"/>
          <p:nvPr/>
        </p:nvSpPr>
        <p:spPr>
          <a:xfrm>
            <a:off x="5596732" y="6392552"/>
            <a:ext cx="255057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Courtesy:</a:t>
            </a:r>
            <a:r>
              <a:rPr sz="1400" dirty="0" err="1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://aps.umn.edu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57E285D4-5F9F-482C-B869-6FB124D29EC2}"/>
              </a:ext>
            </a:extLst>
          </p:cNvPr>
          <p:cNvSpPr txBox="1"/>
          <p:nvPr/>
        </p:nvSpPr>
        <p:spPr>
          <a:xfrm>
            <a:off x="5596732" y="6195062"/>
            <a:ext cx="33508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 panose="020F0502020204030204" pitchFamily="34" charset="0"/>
                <a:cs typeface="Calibri" panose="020F0502020204030204" pitchFamily="34" charset="0"/>
              </a:rPr>
              <a:t>From [Berry </a:t>
            </a:r>
            <a:r>
              <a:rPr sz="1200" dirty="0">
                <a:latin typeface="Calibri" panose="020F0502020204030204" pitchFamily="34" charset="0"/>
                <a:cs typeface="Calibri" panose="020F0502020204030204" pitchFamily="34" charset="0"/>
              </a:rPr>
              <a:t>&amp; </a:t>
            </a:r>
            <a:r>
              <a:rPr sz="1200" spc="-5" dirty="0">
                <a:latin typeface="Calibri" panose="020F0502020204030204" pitchFamily="34" charset="0"/>
                <a:cs typeface="Calibri" panose="020F0502020204030204" pitchFamily="34" charset="0"/>
              </a:rPr>
              <a:t>Linoff] Data Mining </a:t>
            </a:r>
            <a:r>
              <a:rPr sz="1200" spc="-10" dirty="0">
                <a:latin typeface="Calibri" panose="020F0502020204030204" pitchFamily="34" charset="0"/>
                <a:cs typeface="Calibri" panose="020F0502020204030204" pitchFamily="34" charset="0"/>
              </a:rPr>
              <a:t>Techniques,</a:t>
            </a:r>
            <a:r>
              <a:rPr sz="1200" spc="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dirty="0">
                <a:latin typeface="Calibri" panose="020F0502020204030204" pitchFamily="34" charset="0"/>
                <a:cs typeface="Calibri" panose="020F0502020204030204" pitchFamily="34" charset="0"/>
              </a:rPr>
              <a:t>1997</a:t>
            </a:r>
          </a:p>
        </p:txBody>
      </p:sp>
    </p:spTree>
    <p:extLst>
      <p:ext uri="{BB962C8B-B14F-4D97-AF65-F5344CB8AC3E}">
        <p14:creationId xmlns:p14="http://schemas.microsoft.com/office/powerpoint/2010/main" val="254571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e.g.(2) Text Categorization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8204"/>
            <a:ext cx="7886700" cy="4561919"/>
          </a:xfrm>
        </p:spPr>
        <p:txBody>
          <a:bodyPr>
            <a:normAutofit/>
          </a:bodyPr>
          <a:lstStyle/>
          <a:p>
            <a:pPr marL="184150" marR="5080" indent="-171450">
              <a:lnSpc>
                <a:spcPts val="2300"/>
              </a:lnSpc>
              <a:spcBef>
                <a:spcPts val="360"/>
              </a:spcBef>
              <a:tabLst>
                <a:tab pos="184150" algn="l"/>
              </a:tabLst>
            </a:pPr>
            <a:r>
              <a:rPr lang="en-US" altLang="zh-CN"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Pre-given categories </a:t>
            </a:r>
            <a:r>
              <a:rPr lang="en-US" altLang="zh-CN"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and labeled document </a:t>
            </a:r>
            <a:r>
              <a:rPr lang="en-US" altLang="zh-CN"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examples </a:t>
            </a:r>
            <a:r>
              <a:rPr lang="en-US" altLang="zh-CN"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(Categories </a:t>
            </a:r>
            <a:r>
              <a:rPr lang="en-US" altLang="zh-CN"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may form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hierarchy)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4150" indent="-171450">
              <a:lnSpc>
                <a:spcPct val="100000"/>
              </a:lnSpc>
              <a:spcBef>
                <a:spcPts val="445"/>
              </a:spcBef>
              <a:tabLst>
                <a:tab pos="184150" algn="l"/>
              </a:tabLst>
            </a:pPr>
            <a:r>
              <a:rPr lang="en-US" altLang="zh-CN"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Classify </a:t>
            </a:r>
            <a:r>
              <a:rPr lang="en-US" altLang="zh-CN"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documents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tabLst>
                <a:tab pos="184150" algn="l"/>
              </a:tabLst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altLang="zh-CN"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standard supervised </a:t>
            </a:r>
            <a:r>
              <a:rPr lang="en-US" altLang="zh-CN"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US" altLang="zh-CN" sz="2400" spc="-1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110" name="object 6">
            <a:extLst>
              <a:ext uri="{FF2B5EF4-FFF2-40B4-BE49-F238E27FC236}">
                <a16:creationId xmlns:a16="http://schemas.microsoft.com/office/drawing/2014/main" id="{BCEC3CEA-5EFA-46C6-839C-B61E54B5EDBD}"/>
              </a:ext>
            </a:extLst>
          </p:cNvPr>
          <p:cNvGrpSpPr/>
          <p:nvPr/>
        </p:nvGrpSpPr>
        <p:grpSpPr>
          <a:xfrm>
            <a:off x="533400" y="3419323"/>
            <a:ext cx="2057400" cy="1671993"/>
            <a:chOff x="457200" y="3810000"/>
            <a:chExt cx="2057400" cy="1671993"/>
          </a:xfrm>
        </p:grpSpPr>
        <p:sp>
          <p:nvSpPr>
            <p:cNvPr id="169" name="object 7">
              <a:extLst>
                <a:ext uri="{FF2B5EF4-FFF2-40B4-BE49-F238E27FC236}">
                  <a16:creationId xmlns:a16="http://schemas.microsoft.com/office/drawing/2014/main" id="{CE451FDA-6461-438D-9DA6-892825F2B3FC}"/>
                </a:ext>
              </a:extLst>
            </p:cNvPr>
            <p:cNvSpPr/>
            <p:nvPr/>
          </p:nvSpPr>
          <p:spPr>
            <a:xfrm>
              <a:off x="457200" y="4018953"/>
              <a:ext cx="2057400" cy="1463040"/>
            </a:xfrm>
            <a:custGeom>
              <a:avLst/>
              <a:gdLst/>
              <a:ahLst/>
              <a:cxnLst/>
              <a:rect l="l" t="t" r="r" b="b"/>
              <a:pathLst>
                <a:path w="2057400" h="1463039">
                  <a:moveTo>
                    <a:pt x="2057400" y="0"/>
                  </a:moveTo>
                  <a:lnTo>
                    <a:pt x="2034676" y="43883"/>
                  </a:lnTo>
                  <a:lnTo>
                    <a:pt x="1995729" y="71428"/>
                  </a:lnTo>
                  <a:lnTo>
                    <a:pt x="1939368" y="97275"/>
                  </a:lnTo>
                  <a:lnTo>
                    <a:pt x="1866986" y="121139"/>
                  </a:lnTo>
                  <a:lnTo>
                    <a:pt x="1825222" y="132240"/>
                  </a:lnTo>
                  <a:lnTo>
                    <a:pt x="1779975" y="142740"/>
                  </a:lnTo>
                  <a:lnTo>
                    <a:pt x="1731419" y="152602"/>
                  </a:lnTo>
                  <a:lnTo>
                    <a:pt x="1679729" y="161793"/>
                  </a:lnTo>
                  <a:lnTo>
                    <a:pt x="1625077" y="170276"/>
                  </a:lnTo>
                  <a:lnTo>
                    <a:pt x="1567639" y="178016"/>
                  </a:lnTo>
                  <a:lnTo>
                    <a:pt x="1507588" y="184978"/>
                  </a:lnTo>
                  <a:lnTo>
                    <a:pt x="1445099" y="191127"/>
                  </a:lnTo>
                  <a:lnTo>
                    <a:pt x="1380345" y="196426"/>
                  </a:lnTo>
                  <a:lnTo>
                    <a:pt x="1313500" y="200841"/>
                  </a:lnTo>
                  <a:lnTo>
                    <a:pt x="1244739" y="204337"/>
                  </a:lnTo>
                  <a:lnTo>
                    <a:pt x="1174236" y="206878"/>
                  </a:lnTo>
                  <a:lnTo>
                    <a:pt x="1102165" y="208428"/>
                  </a:lnTo>
                  <a:lnTo>
                    <a:pt x="1028700" y="208953"/>
                  </a:lnTo>
                  <a:lnTo>
                    <a:pt x="955234" y="208428"/>
                  </a:lnTo>
                  <a:lnTo>
                    <a:pt x="883162" y="206878"/>
                  </a:lnTo>
                  <a:lnTo>
                    <a:pt x="812659" y="204337"/>
                  </a:lnTo>
                  <a:lnTo>
                    <a:pt x="743898" y="200841"/>
                  </a:lnTo>
                  <a:lnTo>
                    <a:pt x="677054" y="196426"/>
                  </a:lnTo>
                  <a:lnTo>
                    <a:pt x="612300" y="191127"/>
                  </a:lnTo>
                  <a:lnTo>
                    <a:pt x="549810" y="184978"/>
                  </a:lnTo>
                  <a:lnTo>
                    <a:pt x="489759" y="178016"/>
                  </a:lnTo>
                  <a:lnTo>
                    <a:pt x="432321" y="170276"/>
                  </a:lnTo>
                  <a:lnTo>
                    <a:pt x="377670" y="161793"/>
                  </a:lnTo>
                  <a:lnTo>
                    <a:pt x="325979" y="152602"/>
                  </a:lnTo>
                  <a:lnTo>
                    <a:pt x="277423" y="142740"/>
                  </a:lnTo>
                  <a:lnTo>
                    <a:pt x="232177" y="132240"/>
                  </a:lnTo>
                  <a:lnTo>
                    <a:pt x="190413" y="121139"/>
                  </a:lnTo>
                  <a:lnTo>
                    <a:pt x="152307" y="109472"/>
                  </a:lnTo>
                  <a:lnTo>
                    <a:pt x="87761" y="84581"/>
                  </a:lnTo>
                  <a:lnTo>
                    <a:pt x="39933" y="57850"/>
                  </a:lnTo>
                  <a:lnTo>
                    <a:pt x="10215" y="29562"/>
                  </a:lnTo>
                  <a:lnTo>
                    <a:pt x="0" y="0"/>
                  </a:lnTo>
                  <a:lnTo>
                    <a:pt x="0" y="1253731"/>
                  </a:lnTo>
                  <a:lnTo>
                    <a:pt x="22723" y="1297615"/>
                  </a:lnTo>
                  <a:lnTo>
                    <a:pt x="61670" y="1325160"/>
                  </a:lnTo>
                  <a:lnTo>
                    <a:pt x="118031" y="1351006"/>
                  </a:lnTo>
                  <a:lnTo>
                    <a:pt x="190413" y="1374871"/>
                  </a:lnTo>
                  <a:lnTo>
                    <a:pt x="232177" y="1385972"/>
                  </a:lnTo>
                  <a:lnTo>
                    <a:pt x="277423" y="1396471"/>
                  </a:lnTo>
                  <a:lnTo>
                    <a:pt x="325979" y="1406334"/>
                  </a:lnTo>
                  <a:lnTo>
                    <a:pt x="377670" y="1415524"/>
                  </a:lnTo>
                  <a:lnTo>
                    <a:pt x="432321" y="1424007"/>
                  </a:lnTo>
                  <a:lnTo>
                    <a:pt x="489759" y="1431748"/>
                  </a:lnTo>
                  <a:lnTo>
                    <a:pt x="549810" y="1438710"/>
                  </a:lnTo>
                  <a:lnTo>
                    <a:pt x="612300" y="1444858"/>
                  </a:lnTo>
                  <a:lnTo>
                    <a:pt x="677054" y="1450157"/>
                  </a:lnTo>
                  <a:lnTo>
                    <a:pt x="743898" y="1454573"/>
                  </a:lnTo>
                  <a:lnTo>
                    <a:pt x="812659" y="1458068"/>
                  </a:lnTo>
                  <a:lnTo>
                    <a:pt x="883162" y="1460609"/>
                  </a:lnTo>
                  <a:lnTo>
                    <a:pt x="955234" y="1462159"/>
                  </a:lnTo>
                  <a:lnTo>
                    <a:pt x="1028700" y="1462684"/>
                  </a:lnTo>
                  <a:lnTo>
                    <a:pt x="1102165" y="1462159"/>
                  </a:lnTo>
                  <a:lnTo>
                    <a:pt x="1174236" y="1460609"/>
                  </a:lnTo>
                  <a:lnTo>
                    <a:pt x="1244739" y="1458068"/>
                  </a:lnTo>
                  <a:lnTo>
                    <a:pt x="1313500" y="1454573"/>
                  </a:lnTo>
                  <a:lnTo>
                    <a:pt x="1380345" y="1450157"/>
                  </a:lnTo>
                  <a:lnTo>
                    <a:pt x="1445099" y="1444858"/>
                  </a:lnTo>
                  <a:lnTo>
                    <a:pt x="1507588" y="1438710"/>
                  </a:lnTo>
                  <a:lnTo>
                    <a:pt x="1567639" y="1431748"/>
                  </a:lnTo>
                  <a:lnTo>
                    <a:pt x="1625077" y="1424007"/>
                  </a:lnTo>
                  <a:lnTo>
                    <a:pt x="1679729" y="1415524"/>
                  </a:lnTo>
                  <a:lnTo>
                    <a:pt x="1731419" y="1406334"/>
                  </a:lnTo>
                  <a:lnTo>
                    <a:pt x="1779975" y="1396471"/>
                  </a:lnTo>
                  <a:lnTo>
                    <a:pt x="1825222" y="1385972"/>
                  </a:lnTo>
                  <a:lnTo>
                    <a:pt x="1866986" y="1374871"/>
                  </a:lnTo>
                  <a:lnTo>
                    <a:pt x="1905092" y="1363204"/>
                  </a:lnTo>
                  <a:lnTo>
                    <a:pt x="1969638" y="1338313"/>
                  </a:lnTo>
                  <a:lnTo>
                    <a:pt x="2017466" y="1311582"/>
                  </a:lnTo>
                  <a:lnTo>
                    <a:pt x="2047184" y="1283293"/>
                  </a:lnTo>
                  <a:lnTo>
                    <a:pt x="2057400" y="1253731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0" name="object 8">
              <a:extLst>
                <a:ext uri="{FF2B5EF4-FFF2-40B4-BE49-F238E27FC236}">
                  <a16:creationId xmlns:a16="http://schemas.microsoft.com/office/drawing/2014/main" id="{5F6BB886-2925-49D5-AB05-238FFA9D0D81}"/>
                </a:ext>
              </a:extLst>
            </p:cNvPr>
            <p:cNvSpPr/>
            <p:nvPr/>
          </p:nvSpPr>
          <p:spPr>
            <a:xfrm>
              <a:off x="457200" y="3810000"/>
              <a:ext cx="2057400" cy="418465"/>
            </a:xfrm>
            <a:custGeom>
              <a:avLst/>
              <a:gdLst/>
              <a:ahLst/>
              <a:cxnLst/>
              <a:rect l="l" t="t" r="r" b="b"/>
              <a:pathLst>
                <a:path w="2057400" h="418464">
                  <a:moveTo>
                    <a:pt x="1028700" y="0"/>
                  </a:moveTo>
                  <a:lnTo>
                    <a:pt x="955234" y="524"/>
                  </a:lnTo>
                  <a:lnTo>
                    <a:pt x="883162" y="2074"/>
                  </a:lnTo>
                  <a:lnTo>
                    <a:pt x="812659" y="4615"/>
                  </a:lnTo>
                  <a:lnTo>
                    <a:pt x="743898" y="8111"/>
                  </a:lnTo>
                  <a:lnTo>
                    <a:pt x="677054" y="12526"/>
                  </a:lnTo>
                  <a:lnTo>
                    <a:pt x="612300" y="17825"/>
                  </a:lnTo>
                  <a:lnTo>
                    <a:pt x="549810" y="23974"/>
                  </a:lnTo>
                  <a:lnTo>
                    <a:pt x="489759" y="30936"/>
                  </a:lnTo>
                  <a:lnTo>
                    <a:pt x="432321" y="38676"/>
                  </a:lnTo>
                  <a:lnTo>
                    <a:pt x="377670" y="47159"/>
                  </a:lnTo>
                  <a:lnTo>
                    <a:pt x="325979" y="56350"/>
                  </a:lnTo>
                  <a:lnTo>
                    <a:pt x="277423" y="66212"/>
                  </a:lnTo>
                  <a:lnTo>
                    <a:pt x="232177" y="76712"/>
                  </a:lnTo>
                  <a:lnTo>
                    <a:pt x="190413" y="87813"/>
                  </a:lnTo>
                  <a:lnTo>
                    <a:pt x="152307" y="99480"/>
                  </a:lnTo>
                  <a:lnTo>
                    <a:pt x="87761" y="124371"/>
                  </a:lnTo>
                  <a:lnTo>
                    <a:pt x="39933" y="151102"/>
                  </a:lnTo>
                  <a:lnTo>
                    <a:pt x="10215" y="179390"/>
                  </a:lnTo>
                  <a:lnTo>
                    <a:pt x="0" y="208953"/>
                  </a:lnTo>
                  <a:lnTo>
                    <a:pt x="2582" y="223876"/>
                  </a:lnTo>
                  <a:lnTo>
                    <a:pt x="39933" y="266804"/>
                  </a:lnTo>
                  <a:lnTo>
                    <a:pt x="87761" y="293535"/>
                  </a:lnTo>
                  <a:lnTo>
                    <a:pt x="152307" y="318425"/>
                  </a:lnTo>
                  <a:lnTo>
                    <a:pt x="190413" y="330092"/>
                  </a:lnTo>
                  <a:lnTo>
                    <a:pt x="232177" y="341193"/>
                  </a:lnTo>
                  <a:lnTo>
                    <a:pt x="277423" y="351693"/>
                  </a:lnTo>
                  <a:lnTo>
                    <a:pt x="325979" y="361556"/>
                  </a:lnTo>
                  <a:lnTo>
                    <a:pt x="377670" y="370746"/>
                  </a:lnTo>
                  <a:lnTo>
                    <a:pt x="432321" y="379229"/>
                  </a:lnTo>
                  <a:lnTo>
                    <a:pt x="489759" y="386969"/>
                  </a:lnTo>
                  <a:lnTo>
                    <a:pt x="549810" y="393931"/>
                  </a:lnTo>
                  <a:lnTo>
                    <a:pt x="612300" y="400080"/>
                  </a:lnTo>
                  <a:lnTo>
                    <a:pt x="677054" y="405379"/>
                  </a:lnTo>
                  <a:lnTo>
                    <a:pt x="743898" y="409795"/>
                  </a:lnTo>
                  <a:lnTo>
                    <a:pt x="812659" y="413290"/>
                  </a:lnTo>
                  <a:lnTo>
                    <a:pt x="883162" y="415831"/>
                  </a:lnTo>
                  <a:lnTo>
                    <a:pt x="955234" y="417381"/>
                  </a:lnTo>
                  <a:lnTo>
                    <a:pt x="1028700" y="417906"/>
                  </a:lnTo>
                  <a:lnTo>
                    <a:pt x="1102165" y="417381"/>
                  </a:lnTo>
                  <a:lnTo>
                    <a:pt x="1174236" y="415831"/>
                  </a:lnTo>
                  <a:lnTo>
                    <a:pt x="1244739" y="413290"/>
                  </a:lnTo>
                  <a:lnTo>
                    <a:pt x="1313500" y="409795"/>
                  </a:lnTo>
                  <a:lnTo>
                    <a:pt x="1380345" y="405379"/>
                  </a:lnTo>
                  <a:lnTo>
                    <a:pt x="1445099" y="400080"/>
                  </a:lnTo>
                  <a:lnTo>
                    <a:pt x="1507588" y="393931"/>
                  </a:lnTo>
                  <a:lnTo>
                    <a:pt x="1567639" y="386969"/>
                  </a:lnTo>
                  <a:lnTo>
                    <a:pt x="1625077" y="379229"/>
                  </a:lnTo>
                  <a:lnTo>
                    <a:pt x="1679729" y="370746"/>
                  </a:lnTo>
                  <a:lnTo>
                    <a:pt x="1731419" y="361556"/>
                  </a:lnTo>
                  <a:lnTo>
                    <a:pt x="1779975" y="351693"/>
                  </a:lnTo>
                  <a:lnTo>
                    <a:pt x="1825222" y="341193"/>
                  </a:lnTo>
                  <a:lnTo>
                    <a:pt x="1866986" y="330092"/>
                  </a:lnTo>
                  <a:lnTo>
                    <a:pt x="1905092" y="318425"/>
                  </a:lnTo>
                  <a:lnTo>
                    <a:pt x="1969638" y="293535"/>
                  </a:lnTo>
                  <a:lnTo>
                    <a:pt x="2017466" y="266804"/>
                  </a:lnTo>
                  <a:lnTo>
                    <a:pt x="2047184" y="238515"/>
                  </a:lnTo>
                  <a:lnTo>
                    <a:pt x="2057400" y="208953"/>
                  </a:lnTo>
                  <a:lnTo>
                    <a:pt x="2054817" y="194030"/>
                  </a:lnTo>
                  <a:lnTo>
                    <a:pt x="2017466" y="151102"/>
                  </a:lnTo>
                  <a:lnTo>
                    <a:pt x="1969638" y="124371"/>
                  </a:lnTo>
                  <a:lnTo>
                    <a:pt x="1905092" y="99480"/>
                  </a:lnTo>
                  <a:lnTo>
                    <a:pt x="1866986" y="87813"/>
                  </a:lnTo>
                  <a:lnTo>
                    <a:pt x="1825222" y="76712"/>
                  </a:lnTo>
                  <a:lnTo>
                    <a:pt x="1779975" y="66212"/>
                  </a:lnTo>
                  <a:lnTo>
                    <a:pt x="1731419" y="56350"/>
                  </a:lnTo>
                  <a:lnTo>
                    <a:pt x="1679729" y="47159"/>
                  </a:lnTo>
                  <a:lnTo>
                    <a:pt x="1625077" y="38676"/>
                  </a:lnTo>
                  <a:lnTo>
                    <a:pt x="1567639" y="30936"/>
                  </a:lnTo>
                  <a:lnTo>
                    <a:pt x="1507588" y="23974"/>
                  </a:lnTo>
                  <a:lnTo>
                    <a:pt x="1445099" y="17825"/>
                  </a:lnTo>
                  <a:lnTo>
                    <a:pt x="1380345" y="12526"/>
                  </a:lnTo>
                  <a:lnTo>
                    <a:pt x="1313500" y="8111"/>
                  </a:lnTo>
                  <a:lnTo>
                    <a:pt x="1244739" y="4615"/>
                  </a:lnTo>
                  <a:lnTo>
                    <a:pt x="1174236" y="2074"/>
                  </a:lnTo>
                  <a:lnTo>
                    <a:pt x="1102165" y="524"/>
                  </a:lnTo>
                  <a:lnTo>
                    <a:pt x="1028700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1" name="object 9">
              <a:extLst>
                <a:ext uri="{FF2B5EF4-FFF2-40B4-BE49-F238E27FC236}">
                  <a16:creationId xmlns:a16="http://schemas.microsoft.com/office/drawing/2014/main" id="{7DCEDBA2-1EAC-43EC-99B8-91545F621670}"/>
                </a:ext>
              </a:extLst>
            </p:cNvPr>
            <p:cNvSpPr/>
            <p:nvPr/>
          </p:nvSpPr>
          <p:spPr>
            <a:xfrm>
              <a:off x="457200" y="3810000"/>
              <a:ext cx="2057400" cy="1671955"/>
            </a:xfrm>
            <a:custGeom>
              <a:avLst/>
              <a:gdLst/>
              <a:ahLst/>
              <a:cxnLst/>
              <a:rect l="l" t="t" r="r" b="b"/>
              <a:pathLst>
                <a:path w="2057400" h="1671954">
                  <a:moveTo>
                    <a:pt x="2057401" y="208955"/>
                  </a:moveTo>
                  <a:lnTo>
                    <a:pt x="2034677" y="252838"/>
                  </a:lnTo>
                  <a:lnTo>
                    <a:pt x="1995730" y="280383"/>
                  </a:lnTo>
                  <a:lnTo>
                    <a:pt x="1939370" y="306230"/>
                  </a:lnTo>
                  <a:lnTo>
                    <a:pt x="1866988" y="330095"/>
                  </a:lnTo>
                  <a:lnTo>
                    <a:pt x="1825225" y="341196"/>
                  </a:lnTo>
                  <a:lnTo>
                    <a:pt x="1779978" y="351696"/>
                  </a:lnTo>
                  <a:lnTo>
                    <a:pt x="1731422" y="361558"/>
                  </a:lnTo>
                  <a:lnTo>
                    <a:pt x="1679732" y="370749"/>
                  </a:lnTo>
                  <a:lnTo>
                    <a:pt x="1625081" y="379233"/>
                  </a:lnTo>
                  <a:lnTo>
                    <a:pt x="1567642" y="386973"/>
                  </a:lnTo>
                  <a:lnTo>
                    <a:pt x="1507591" y="393935"/>
                  </a:lnTo>
                  <a:lnTo>
                    <a:pt x="1445102" y="400084"/>
                  </a:lnTo>
                  <a:lnTo>
                    <a:pt x="1380348" y="405384"/>
                  </a:lnTo>
                  <a:lnTo>
                    <a:pt x="1313503" y="409799"/>
                  </a:lnTo>
                  <a:lnTo>
                    <a:pt x="1244742" y="413295"/>
                  </a:lnTo>
                  <a:lnTo>
                    <a:pt x="1174238" y="415836"/>
                  </a:lnTo>
                  <a:lnTo>
                    <a:pt x="1102166" y="417386"/>
                  </a:lnTo>
                  <a:lnTo>
                    <a:pt x="1028700" y="417911"/>
                  </a:lnTo>
                  <a:lnTo>
                    <a:pt x="955235" y="417386"/>
                  </a:lnTo>
                  <a:lnTo>
                    <a:pt x="883163" y="415836"/>
                  </a:lnTo>
                  <a:lnTo>
                    <a:pt x="812660" y="413295"/>
                  </a:lnTo>
                  <a:lnTo>
                    <a:pt x="743899" y="409799"/>
                  </a:lnTo>
                  <a:lnTo>
                    <a:pt x="677055" y="405384"/>
                  </a:lnTo>
                  <a:lnTo>
                    <a:pt x="612301" y="400084"/>
                  </a:lnTo>
                  <a:lnTo>
                    <a:pt x="549811" y="393935"/>
                  </a:lnTo>
                  <a:lnTo>
                    <a:pt x="489760" y="386973"/>
                  </a:lnTo>
                  <a:lnTo>
                    <a:pt x="432322" y="379233"/>
                  </a:lnTo>
                  <a:lnTo>
                    <a:pt x="377670" y="370749"/>
                  </a:lnTo>
                  <a:lnTo>
                    <a:pt x="325980" y="361558"/>
                  </a:lnTo>
                  <a:lnTo>
                    <a:pt x="277424" y="351696"/>
                  </a:lnTo>
                  <a:lnTo>
                    <a:pt x="232177" y="341196"/>
                  </a:lnTo>
                  <a:lnTo>
                    <a:pt x="190413" y="330095"/>
                  </a:lnTo>
                  <a:lnTo>
                    <a:pt x="152307" y="318427"/>
                  </a:lnTo>
                  <a:lnTo>
                    <a:pt x="87761" y="293536"/>
                  </a:lnTo>
                  <a:lnTo>
                    <a:pt x="39933" y="266805"/>
                  </a:lnTo>
                  <a:lnTo>
                    <a:pt x="10215" y="238517"/>
                  </a:lnTo>
                  <a:lnTo>
                    <a:pt x="0" y="208955"/>
                  </a:lnTo>
                  <a:lnTo>
                    <a:pt x="2582" y="194032"/>
                  </a:lnTo>
                  <a:lnTo>
                    <a:pt x="39933" y="151104"/>
                  </a:lnTo>
                  <a:lnTo>
                    <a:pt x="87761" y="124373"/>
                  </a:lnTo>
                  <a:lnTo>
                    <a:pt x="152307" y="99482"/>
                  </a:lnTo>
                  <a:lnTo>
                    <a:pt x="190413" y="87815"/>
                  </a:lnTo>
                  <a:lnTo>
                    <a:pt x="232177" y="76714"/>
                  </a:lnTo>
                  <a:lnTo>
                    <a:pt x="277424" y="66214"/>
                  </a:lnTo>
                  <a:lnTo>
                    <a:pt x="325980" y="56351"/>
                  </a:lnTo>
                  <a:lnTo>
                    <a:pt x="377670" y="47161"/>
                  </a:lnTo>
                  <a:lnTo>
                    <a:pt x="432322" y="38677"/>
                  </a:lnTo>
                  <a:lnTo>
                    <a:pt x="489760" y="30937"/>
                  </a:lnTo>
                  <a:lnTo>
                    <a:pt x="549811" y="23975"/>
                  </a:lnTo>
                  <a:lnTo>
                    <a:pt x="612301" y="17826"/>
                  </a:lnTo>
                  <a:lnTo>
                    <a:pt x="677055" y="12526"/>
                  </a:lnTo>
                  <a:lnTo>
                    <a:pt x="743899" y="8111"/>
                  </a:lnTo>
                  <a:lnTo>
                    <a:pt x="812660" y="4615"/>
                  </a:lnTo>
                  <a:lnTo>
                    <a:pt x="883163" y="2075"/>
                  </a:lnTo>
                  <a:lnTo>
                    <a:pt x="955235" y="524"/>
                  </a:lnTo>
                  <a:lnTo>
                    <a:pt x="1028700" y="0"/>
                  </a:lnTo>
                  <a:lnTo>
                    <a:pt x="1102166" y="524"/>
                  </a:lnTo>
                  <a:lnTo>
                    <a:pt x="1174238" y="2075"/>
                  </a:lnTo>
                  <a:lnTo>
                    <a:pt x="1244742" y="4615"/>
                  </a:lnTo>
                  <a:lnTo>
                    <a:pt x="1313503" y="8111"/>
                  </a:lnTo>
                  <a:lnTo>
                    <a:pt x="1380348" y="12526"/>
                  </a:lnTo>
                  <a:lnTo>
                    <a:pt x="1445102" y="17826"/>
                  </a:lnTo>
                  <a:lnTo>
                    <a:pt x="1507591" y="23975"/>
                  </a:lnTo>
                  <a:lnTo>
                    <a:pt x="1567642" y="30937"/>
                  </a:lnTo>
                  <a:lnTo>
                    <a:pt x="1625081" y="38677"/>
                  </a:lnTo>
                  <a:lnTo>
                    <a:pt x="1679732" y="47161"/>
                  </a:lnTo>
                  <a:lnTo>
                    <a:pt x="1731422" y="56351"/>
                  </a:lnTo>
                  <a:lnTo>
                    <a:pt x="1779978" y="66214"/>
                  </a:lnTo>
                  <a:lnTo>
                    <a:pt x="1825225" y="76714"/>
                  </a:lnTo>
                  <a:lnTo>
                    <a:pt x="1866988" y="87815"/>
                  </a:lnTo>
                  <a:lnTo>
                    <a:pt x="1905095" y="99482"/>
                  </a:lnTo>
                  <a:lnTo>
                    <a:pt x="1969640" y="124373"/>
                  </a:lnTo>
                  <a:lnTo>
                    <a:pt x="2017467" y="151104"/>
                  </a:lnTo>
                  <a:lnTo>
                    <a:pt x="2047185" y="179392"/>
                  </a:lnTo>
                  <a:lnTo>
                    <a:pt x="2057401" y="208955"/>
                  </a:lnTo>
                  <a:close/>
                </a:path>
                <a:path w="2057400" h="1671954">
                  <a:moveTo>
                    <a:pt x="2057401" y="208955"/>
                  </a:moveTo>
                  <a:lnTo>
                    <a:pt x="2057401" y="1462680"/>
                  </a:lnTo>
                  <a:lnTo>
                    <a:pt x="2054818" y="1477604"/>
                  </a:lnTo>
                  <a:lnTo>
                    <a:pt x="2017467" y="1520534"/>
                  </a:lnTo>
                  <a:lnTo>
                    <a:pt x="1969640" y="1547266"/>
                  </a:lnTo>
                  <a:lnTo>
                    <a:pt x="1905095" y="1572157"/>
                  </a:lnTo>
                  <a:lnTo>
                    <a:pt x="1866988" y="1583825"/>
                  </a:lnTo>
                  <a:lnTo>
                    <a:pt x="1825225" y="1594926"/>
                  </a:lnTo>
                  <a:lnTo>
                    <a:pt x="1779978" y="1605426"/>
                  </a:lnTo>
                  <a:lnTo>
                    <a:pt x="1731422" y="1615289"/>
                  </a:lnTo>
                  <a:lnTo>
                    <a:pt x="1679732" y="1624480"/>
                  </a:lnTo>
                  <a:lnTo>
                    <a:pt x="1625081" y="1632963"/>
                  </a:lnTo>
                  <a:lnTo>
                    <a:pt x="1567642" y="1640703"/>
                  </a:lnTo>
                  <a:lnTo>
                    <a:pt x="1507591" y="1647666"/>
                  </a:lnTo>
                  <a:lnTo>
                    <a:pt x="1445102" y="1653814"/>
                  </a:lnTo>
                  <a:lnTo>
                    <a:pt x="1380348" y="1659114"/>
                  </a:lnTo>
                  <a:lnTo>
                    <a:pt x="1313503" y="1663529"/>
                  </a:lnTo>
                  <a:lnTo>
                    <a:pt x="1244742" y="1667025"/>
                  </a:lnTo>
                  <a:lnTo>
                    <a:pt x="1174238" y="1669565"/>
                  </a:lnTo>
                  <a:lnTo>
                    <a:pt x="1102166" y="1671116"/>
                  </a:lnTo>
                  <a:lnTo>
                    <a:pt x="1028700" y="1671640"/>
                  </a:lnTo>
                  <a:lnTo>
                    <a:pt x="955235" y="1671116"/>
                  </a:lnTo>
                  <a:lnTo>
                    <a:pt x="883163" y="1669565"/>
                  </a:lnTo>
                  <a:lnTo>
                    <a:pt x="812660" y="1667025"/>
                  </a:lnTo>
                  <a:lnTo>
                    <a:pt x="743899" y="1663529"/>
                  </a:lnTo>
                  <a:lnTo>
                    <a:pt x="677055" y="1659114"/>
                  </a:lnTo>
                  <a:lnTo>
                    <a:pt x="612301" y="1653814"/>
                  </a:lnTo>
                  <a:lnTo>
                    <a:pt x="549811" y="1647666"/>
                  </a:lnTo>
                  <a:lnTo>
                    <a:pt x="489760" y="1640703"/>
                  </a:lnTo>
                  <a:lnTo>
                    <a:pt x="432322" y="1632963"/>
                  </a:lnTo>
                  <a:lnTo>
                    <a:pt x="377670" y="1624480"/>
                  </a:lnTo>
                  <a:lnTo>
                    <a:pt x="325980" y="1615289"/>
                  </a:lnTo>
                  <a:lnTo>
                    <a:pt x="277424" y="1605426"/>
                  </a:lnTo>
                  <a:lnTo>
                    <a:pt x="232177" y="1594926"/>
                  </a:lnTo>
                  <a:lnTo>
                    <a:pt x="190413" y="1583825"/>
                  </a:lnTo>
                  <a:lnTo>
                    <a:pt x="152307" y="1572157"/>
                  </a:lnTo>
                  <a:lnTo>
                    <a:pt x="87761" y="1547266"/>
                  </a:lnTo>
                  <a:lnTo>
                    <a:pt x="39933" y="1520534"/>
                  </a:lnTo>
                  <a:lnTo>
                    <a:pt x="10215" y="1492244"/>
                  </a:lnTo>
                  <a:lnTo>
                    <a:pt x="0" y="1462680"/>
                  </a:lnTo>
                  <a:lnTo>
                    <a:pt x="0" y="20895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2" name="object 10">
              <a:extLst>
                <a:ext uri="{FF2B5EF4-FFF2-40B4-BE49-F238E27FC236}">
                  <a16:creationId xmlns:a16="http://schemas.microsoft.com/office/drawing/2014/main" id="{BB3E3CAB-442D-47E7-9FEA-F3011B26432A}"/>
                </a:ext>
              </a:extLst>
            </p:cNvPr>
            <p:cNvSpPr/>
            <p:nvPr/>
          </p:nvSpPr>
          <p:spPr>
            <a:xfrm>
              <a:off x="685800" y="4419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3" name="object 11">
              <a:extLst>
                <a:ext uri="{FF2B5EF4-FFF2-40B4-BE49-F238E27FC236}">
                  <a16:creationId xmlns:a16="http://schemas.microsoft.com/office/drawing/2014/main" id="{8B17454C-2412-430D-A0D0-2E63B8BC94CB}"/>
                </a:ext>
              </a:extLst>
            </p:cNvPr>
            <p:cNvSpPr/>
            <p:nvPr/>
          </p:nvSpPr>
          <p:spPr>
            <a:xfrm>
              <a:off x="971550" y="45529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09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4" name="object 12">
              <a:extLst>
                <a:ext uri="{FF2B5EF4-FFF2-40B4-BE49-F238E27FC236}">
                  <a16:creationId xmlns:a16="http://schemas.microsoft.com/office/drawing/2014/main" id="{5E3924DE-C1D2-4A5D-90A4-0D5BDC2384B0}"/>
                </a:ext>
              </a:extLst>
            </p:cNvPr>
            <p:cNvSpPr/>
            <p:nvPr/>
          </p:nvSpPr>
          <p:spPr>
            <a:xfrm>
              <a:off x="685800" y="4419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5" name="object 13">
              <a:extLst>
                <a:ext uri="{FF2B5EF4-FFF2-40B4-BE49-F238E27FC236}">
                  <a16:creationId xmlns:a16="http://schemas.microsoft.com/office/drawing/2014/main" id="{AE8FDF24-4E2B-4C44-BB27-7D1FDECABE85}"/>
                </a:ext>
              </a:extLst>
            </p:cNvPr>
            <p:cNvSpPr/>
            <p:nvPr/>
          </p:nvSpPr>
          <p:spPr>
            <a:xfrm>
              <a:off x="838200" y="45720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6" name="object 14">
              <a:extLst>
                <a:ext uri="{FF2B5EF4-FFF2-40B4-BE49-F238E27FC236}">
                  <a16:creationId xmlns:a16="http://schemas.microsoft.com/office/drawing/2014/main" id="{F30CD3E2-ADA5-4D08-B79E-99DD2FF8C289}"/>
                </a:ext>
              </a:extLst>
            </p:cNvPr>
            <p:cNvSpPr/>
            <p:nvPr/>
          </p:nvSpPr>
          <p:spPr>
            <a:xfrm>
              <a:off x="1123950" y="47053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09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7" name="object 15">
              <a:extLst>
                <a:ext uri="{FF2B5EF4-FFF2-40B4-BE49-F238E27FC236}">
                  <a16:creationId xmlns:a16="http://schemas.microsoft.com/office/drawing/2014/main" id="{F6A45518-894E-48F2-B460-0F55A63CADC1}"/>
                </a:ext>
              </a:extLst>
            </p:cNvPr>
            <p:cNvSpPr/>
            <p:nvPr/>
          </p:nvSpPr>
          <p:spPr>
            <a:xfrm>
              <a:off x="838200" y="45720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8" name="object 16">
              <a:extLst>
                <a:ext uri="{FF2B5EF4-FFF2-40B4-BE49-F238E27FC236}">
                  <a16:creationId xmlns:a16="http://schemas.microsoft.com/office/drawing/2014/main" id="{7048E085-5568-48FD-A88E-8177F4E69EDB}"/>
                </a:ext>
              </a:extLst>
            </p:cNvPr>
            <p:cNvSpPr/>
            <p:nvPr/>
          </p:nvSpPr>
          <p:spPr>
            <a:xfrm>
              <a:off x="990600" y="4724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9" name="object 17">
              <a:extLst>
                <a:ext uri="{FF2B5EF4-FFF2-40B4-BE49-F238E27FC236}">
                  <a16:creationId xmlns:a16="http://schemas.microsoft.com/office/drawing/2014/main" id="{7FEAF702-AAC6-4F2F-A273-D40F5F00A734}"/>
                </a:ext>
              </a:extLst>
            </p:cNvPr>
            <p:cNvSpPr/>
            <p:nvPr/>
          </p:nvSpPr>
          <p:spPr>
            <a:xfrm>
              <a:off x="1276350" y="48577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09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0" name="object 18">
              <a:extLst>
                <a:ext uri="{FF2B5EF4-FFF2-40B4-BE49-F238E27FC236}">
                  <a16:creationId xmlns:a16="http://schemas.microsoft.com/office/drawing/2014/main" id="{9E231D6D-8683-4062-AA76-7648C70639FB}"/>
                </a:ext>
              </a:extLst>
            </p:cNvPr>
            <p:cNvSpPr/>
            <p:nvPr/>
          </p:nvSpPr>
          <p:spPr>
            <a:xfrm>
              <a:off x="990600" y="4724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1" name="object 19">
              <a:extLst>
                <a:ext uri="{FF2B5EF4-FFF2-40B4-BE49-F238E27FC236}">
                  <a16:creationId xmlns:a16="http://schemas.microsoft.com/office/drawing/2014/main" id="{442A6E0D-F0ED-45F5-8308-1F9A7FEC9E3A}"/>
                </a:ext>
              </a:extLst>
            </p:cNvPr>
            <p:cNvSpPr/>
            <p:nvPr/>
          </p:nvSpPr>
          <p:spPr>
            <a:xfrm>
              <a:off x="1143000" y="4876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2" name="object 20">
              <a:extLst>
                <a:ext uri="{FF2B5EF4-FFF2-40B4-BE49-F238E27FC236}">
                  <a16:creationId xmlns:a16="http://schemas.microsoft.com/office/drawing/2014/main" id="{C0B7F5EB-8388-4158-B219-48FCA30A67CF}"/>
                </a:ext>
              </a:extLst>
            </p:cNvPr>
            <p:cNvSpPr/>
            <p:nvPr/>
          </p:nvSpPr>
          <p:spPr>
            <a:xfrm>
              <a:off x="1428750" y="50101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09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3" name="object 21">
              <a:extLst>
                <a:ext uri="{FF2B5EF4-FFF2-40B4-BE49-F238E27FC236}">
                  <a16:creationId xmlns:a16="http://schemas.microsoft.com/office/drawing/2014/main" id="{843EE1B5-8A21-4F8F-9A68-F1AE6E5718C2}"/>
                </a:ext>
              </a:extLst>
            </p:cNvPr>
            <p:cNvSpPr/>
            <p:nvPr/>
          </p:nvSpPr>
          <p:spPr>
            <a:xfrm>
              <a:off x="1143000" y="4876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4" name="object 22">
              <a:extLst>
                <a:ext uri="{FF2B5EF4-FFF2-40B4-BE49-F238E27FC236}">
                  <a16:creationId xmlns:a16="http://schemas.microsoft.com/office/drawing/2014/main" id="{63208AFF-3417-4185-B155-8C29842035C2}"/>
                </a:ext>
              </a:extLst>
            </p:cNvPr>
            <p:cNvSpPr/>
            <p:nvPr/>
          </p:nvSpPr>
          <p:spPr>
            <a:xfrm>
              <a:off x="1295400" y="5029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5" name="object 23">
              <a:extLst>
                <a:ext uri="{FF2B5EF4-FFF2-40B4-BE49-F238E27FC236}">
                  <a16:creationId xmlns:a16="http://schemas.microsoft.com/office/drawing/2014/main" id="{EFA30F1B-34B5-4BB2-8CFD-6D4CDA315CFC}"/>
                </a:ext>
              </a:extLst>
            </p:cNvPr>
            <p:cNvSpPr/>
            <p:nvPr/>
          </p:nvSpPr>
          <p:spPr>
            <a:xfrm>
              <a:off x="1581150" y="51625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09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6" name="object 24">
              <a:extLst>
                <a:ext uri="{FF2B5EF4-FFF2-40B4-BE49-F238E27FC236}">
                  <a16:creationId xmlns:a16="http://schemas.microsoft.com/office/drawing/2014/main" id="{283B8C91-0B18-4226-A0BA-6B22DC89290C}"/>
                </a:ext>
              </a:extLst>
            </p:cNvPr>
            <p:cNvSpPr/>
            <p:nvPr/>
          </p:nvSpPr>
          <p:spPr>
            <a:xfrm>
              <a:off x="1295400" y="5029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7" name="object 25">
              <a:extLst>
                <a:ext uri="{FF2B5EF4-FFF2-40B4-BE49-F238E27FC236}">
                  <a16:creationId xmlns:a16="http://schemas.microsoft.com/office/drawing/2014/main" id="{63FF8321-9EC8-406F-8050-FCC2A2B87CEC}"/>
                </a:ext>
              </a:extLst>
            </p:cNvPr>
            <p:cNvSpPr/>
            <p:nvPr/>
          </p:nvSpPr>
          <p:spPr>
            <a:xfrm>
              <a:off x="1447800" y="5181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8" name="object 26">
              <a:extLst>
                <a:ext uri="{FF2B5EF4-FFF2-40B4-BE49-F238E27FC236}">
                  <a16:creationId xmlns:a16="http://schemas.microsoft.com/office/drawing/2014/main" id="{66415336-D263-41D7-A396-91F91ABB29F5}"/>
                </a:ext>
              </a:extLst>
            </p:cNvPr>
            <p:cNvSpPr/>
            <p:nvPr/>
          </p:nvSpPr>
          <p:spPr>
            <a:xfrm>
              <a:off x="1733550" y="53149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10" y="3809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9" name="object 27">
              <a:extLst>
                <a:ext uri="{FF2B5EF4-FFF2-40B4-BE49-F238E27FC236}">
                  <a16:creationId xmlns:a16="http://schemas.microsoft.com/office/drawing/2014/main" id="{F9144B1E-760A-4F9E-AAEB-4026323643AD}"/>
                </a:ext>
              </a:extLst>
            </p:cNvPr>
            <p:cNvSpPr/>
            <p:nvPr/>
          </p:nvSpPr>
          <p:spPr>
            <a:xfrm>
              <a:off x="1447800" y="5181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0" name="object 28">
              <a:extLst>
                <a:ext uri="{FF2B5EF4-FFF2-40B4-BE49-F238E27FC236}">
                  <a16:creationId xmlns:a16="http://schemas.microsoft.com/office/drawing/2014/main" id="{34BC6EA0-ABD1-4C9B-8E5D-C3E8E8DF4688}"/>
                </a:ext>
              </a:extLst>
            </p:cNvPr>
            <p:cNvSpPr/>
            <p:nvPr/>
          </p:nvSpPr>
          <p:spPr>
            <a:xfrm>
              <a:off x="1295400" y="4267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1" name="object 29">
              <a:extLst>
                <a:ext uri="{FF2B5EF4-FFF2-40B4-BE49-F238E27FC236}">
                  <a16:creationId xmlns:a16="http://schemas.microsoft.com/office/drawing/2014/main" id="{97438554-5C75-43B9-B7D6-E8A0904F3253}"/>
                </a:ext>
              </a:extLst>
            </p:cNvPr>
            <p:cNvSpPr/>
            <p:nvPr/>
          </p:nvSpPr>
          <p:spPr>
            <a:xfrm>
              <a:off x="1581150" y="44005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09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2" name="object 30">
              <a:extLst>
                <a:ext uri="{FF2B5EF4-FFF2-40B4-BE49-F238E27FC236}">
                  <a16:creationId xmlns:a16="http://schemas.microsoft.com/office/drawing/2014/main" id="{2B67CDFD-2B32-4969-99DC-9AFAF1E3FA08}"/>
                </a:ext>
              </a:extLst>
            </p:cNvPr>
            <p:cNvSpPr/>
            <p:nvPr/>
          </p:nvSpPr>
          <p:spPr>
            <a:xfrm>
              <a:off x="1295400" y="4267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3" name="object 31">
              <a:extLst>
                <a:ext uri="{FF2B5EF4-FFF2-40B4-BE49-F238E27FC236}">
                  <a16:creationId xmlns:a16="http://schemas.microsoft.com/office/drawing/2014/main" id="{BB9651DF-9F10-4EF2-9A05-93A01B859A42}"/>
                </a:ext>
              </a:extLst>
            </p:cNvPr>
            <p:cNvSpPr/>
            <p:nvPr/>
          </p:nvSpPr>
          <p:spPr>
            <a:xfrm>
              <a:off x="1447800" y="4419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4" name="object 32">
              <a:extLst>
                <a:ext uri="{FF2B5EF4-FFF2-40B4-BE49-F238E27FC236}">
                  <a16:creationId xmlns:a16="http://schemas.microsoft.com/office/drawing/2014/main" id="{E532176F-7138-4057-8801-A54CE4B6D4E0}"/>
                </a:ext>
              </a:extLst>
            </p:cNvPr>
            <p:cNvSpPr/>
            <p:nvPr/>
          </p:nvSpPr>
          <p:spPr>
            <a:xfrm>
              <a:off x="1733550" y="45529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10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5" name="object 33">
              <a:extLst>
                <a:ext uri="{FF2B5EF4-FFF2-40B4-BE49-F238E27FC236}">
                  <a16:creationId xmlns:a16="http://schemas.microsoft.com/office/drawing/2014/main" id="{92F82D85-A191-4433-BDEB-04DB39480E3B}"/>
                </a:ext>
              </a:extLst>
            </p:cNvPr>
            <p:cNvSpPr/>
            <p:nvPr/>
          </p:nvSpPr>
          <p:spPr>
            <a:xfrm>
              <a:off x="1447800" y="4419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6" name="object 34">
              <a:extLst>
                <a:ext uri="{FF2B5EF4-FFF2-40B4-BE49-F238E27FC236}">
                  <a16:creationId xmlns:a16="http://schemas.microsoft.com/office/drawing/2014/main" id="{E7BAABE9-9CFD-43E3-915B-4BBE4EEA74AA}"/>
                </a:ext>
              </a:extLst>
            </p:cNvPr>
            <p:cNvSpPr/>
            <p:nvPr/>
          </p:nvSpPr>
          <p:spPr>
            <a:xfrm>
              <a:off x="1600200" y="45720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7" name="object 35">
              <a:extLst>
                <a:ext uri="{FF2B5EF4-FFF2-40B4-BE49-F238E27FC236}">
                  <a16:creationId xmlns:a16="http://schemas.microsoft.com/office/drawing/2014/main" id="{699633B5-3457-4CEA-BF6E-2D47CFE44314}"/>
                </a:ext>
              </a:extLst>
            </p:cNvPr>
            <p:cNvSpPr/>
            <p:nvPr/>
          </p:nvSpPr>
          <p:spPr>
            <a:xfrm>
              <a:off x="1885950" y="47053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10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8" name="object 36">
              <a:extLst>
                <a:ext uri="{FF2B5EF4-FFF2-40B4-BE49-F238E27FC236}">
                  <a16:creationId xmlns:a16="http://schemas.microsoft.com/office/drawing/2014/main" id="{51772480-0038-4F2F-A39C-5BC9918B3E87}"/>
                </a:ext>
              </a:extLst>
            </p:cNvPr>
            <p:cNvSpPr/>
            <p:nvPr/>
          </p:nvSpPr>
          <p:spPr>
            <a:xfrm>
              <a:off x="1600200" y="45720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9" name="object 37">
              <a:extLst>
                <a:ext uri="{FF2B5EF4-FFF2-40B4-BE49-F238E27FC236}">
                  <a16:creationId xmlns:a16="http://schemas.microsoft.com/office/drawing/2014/main" id="{DD5F199E-679E-4979-BB8C-8E5D72BEEBF5}"/>
                </a:ext>
              </a:extLst>
            </p:cNvPr>
            <p:cNvSpPr/>
            <p:nvPr/>
          </p:nvSpPr>
          <p:spPr>
            <a:xfrm>
              <a:off x="1752600" y="4724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0" name="object 38">
              <a:extLst>
                <a:ext uri="{FF2B5EF4-FFF2-40B4-BE49-F238E27FC236}">
                  <a16:creationId xmlns:a16="http://schemas.microsoft.com/office/drawing/2014/main" id="{A972261D-FAED-46C5-A978-7C010036BD29}"/>
                </a:ext>
              </a:extLst>
            </p:cNvPr>
            <p:cNvSpPr/>
            <p:nvPr/>
          </p:nvSpPr>
          <p:spPr>
            <a:xfrm>
              <a:off x="2038350" y="48577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10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1" name="object 39">
              <a:extLst>
                <a:ext uri="{FF2B5EF4-FFF2-40B4-BE49-F238E27FC236}">
                  <a16:creationId xmlns:a16="http://schemas.microsoft.com/office/drawing/2014/main" id="{2728976C-A313-4F26-AACB-B29E5E106F77}"/>
                </a:ext>
              </a:extLst>
            </p:cNvPr>
            <p:cNvSpPr/>
            <p:nvPr/>
          </p:nvSpPr>
          <p:spPr>
            <a:xfrm>
              <a:off x="1752600" y="4724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2" name="object 40">
              <a:extLst>
                <a:ext uri="{FF2B5EF4-FFF2-40B4-BE49-F238E27FC236}">
                  <a16:creationId xmlns:a16="http://schemas.microsoft.com/office/drawing/2014/main" id="{AEA9C399-ABEA-47C1-BEF6-DCB5ED5DDC2E}"/>
                </a:ext>
              </a:extLst>
            </p:cNvPr>
            <p:cNvSpPr/>
            <p:nvPr/>
          </p:nvSpPr>
          <p:spPr>
            <a:xfrm>
              <a:off x="1905000" y="4876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3" name="object 41">
              <a:extLst>
                <a:ext uri="{FF2B5EF4-FFF2-40B4-BE49-F238E27FC236}">
                  <a16:creationId xmlns:a16="http://schemas.microsoft.com/office/drawing/2014/main" id="{88282F38-F6B8-4F63-9941-F2F1C4BBDBE7}"/>
                </a:ext>
              </a:extLst>
            </p:cNvPr>
            <p:cNvSpPr/>
            <p:nvPr/>
          </p:nvSpPr>
          <p:spPr>
            <a:xfrm>
              <a:off x="2190750" y="50101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10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4" name="object 42">
              <a:extLst>
                <a:ext uri="{FF2B5EF4-FFF2-40B4-BE49-F238E27FC236}">
                  <a16:creationId xmlns:a16="http://schemas.microsoft.com/office/drawing/2014/main" id="{8AF9D758-BE09-4AAE-A833-BF5D028BF9E6}"/>
                </a:ext>
              </a:extLst>
            </p:cNvPr>
            <p:cNvSpPr/>
            <p:nvPr/>
          </p:nvSpPr>
          <p:spPr>
            <a:xfrm>
              <a:off x="1905000" y="4876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5" name="object 43">
              <a:extLst>
                <a:ext uri="{FF2B5EF4-FFF2-40B4-BE49-F238E27FC236}">
                  <a16:creationId xmlns:a16="http://schemas.microsoft.com/office/drawing/2014/main" id="{54F5CFC9-ACA6-4E76-B829-473328984B0E}"/>
                </a:ext>
              </a:extLst>
            </p:cNvPr>
            <p:cNvSpPr/>
            <p:nvPr/>
          </p:nvSpPr>
          <p:spPr>
            <a:xfrm>
              <a:off x="2057400" y="5029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6" name="object 44">
              <a:extLst>
                <a:ext uri="{FF2B5EF4-FFF2-40B4-BE49-F238E27FC236}">
                  <a16:creationId xmlns:a16="http://schemas.microsoft.com/office/drawing/2014/main" id="{AF02AB50-E764-42CC-A7C8-81A758C0F6D9}"/>
                </a:ext>
              </a:extLst>
            </p:cNvPr>
            <p:cNvSpPr/>
            <p:nvPr/>
          </p:nvSpPr>
          <p:spPr>
            <a:xfrm>
              <a:off x="2343150" y="51625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10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7" name="object 45">
              <a:extLst>
                <a:ext uri="{FF2B5EF4-FFF2-40B4-BE49-F238E27FC236}">
                  <a16:creationId xmlns:a16="http://schemas.microsoft.com/office/drawing/2014/main" id="{157EC452-5B21-4965-8825-9D22B7BB9624}"/>
                </a:ext>
              </a:extLst>
            </p:cNvPr>
            <p:cNvSpPr/>
            <p:nvPr/>
          </p:nvSpPr>
          <p:spPr>
            <a:xfrm>
              <a:off x="2057400" y="5029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11" name="object 46">
            <a:extLst>
              <a:ext uri="{FF2B5EF4-FFF2-40B4-BE49-F238E27FC236}">
                <a16:creationId xmlns:a16="http://schemas.microsoft.com/office/drawing/2014/main" id="{BBD7203B-C120-4242-A16F-97933DA1ADF5}"/>
              </a:ext>
            </a:extLst>
          </p:cNvPr>
          <p:cNvSpPr txBox="1"/>
          <p:nvPr/>
        </p:nvSpPr>
        <p:spPr>
          <a:xfrm>
            <a:off x="3581400" y="3432023"/>
            <a:ext cx="1714500" cy="78931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7208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805">
              <a:lnSpc>
                <a:spcPct val="100000"/>
              </a:lnSpc>
              <a:spcBef>
                <a:spcPts val="1355"/>
              </a:spcBef>
            </a:pPr>
            <a:r>
              <a:rPr sz="2000" b="1" spc="5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2000" b="1" spc="-5" dirty="0">
                <a:latin typeface="Calibri" panose="020F0502020204030204" pitchFamily="34" charset="0"/>
                <a:cs typeface="Calibri" panose="020F0502020204030204" pitchFamily="34" charset="0"/>
              </a:rPr>
              <a:t>te</a:t>
            </a:r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go</a:t>
            </a:r>
            <a:r>
              <a:rPr sz="2000" b="1" spc="-5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2000" b="1" spc="-1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sz="2000" b="1" spc="-5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2000" b="1" spc="-5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2000" b="1" spc="-1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on  </a:t>
            </a:r>
            <a:r>
              <a:rPr sz="2000" b="1" spc="-5" dirty="0"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2" name="object 47">
            <a:extLst>
              <a:ext uri="{FF2B5EF4-FFF2-40B4-BE49-F238E27FC236}">
                <a16:creationId xmlns:a16="http://schemas.microsoft.com/office/drawing/2014/main" id="{D66EC6F5-869D-47AC-8637-7CC706264948}"/>
              </a:ext>
            </a:extLst>
          </p:cNvPr>
          <p:cNvGrpSpPr/>
          <p:nvPr/>
        </p:nvGrpSpPr>
        <p:grpSpPr>
          <a:xfrm>
            <a:off x="6477000" y="3266923"/>
            <a:ext cx="2133600" cy="2362200"/>
            <a:chOff x="6400800" y="3657600"/>
            <a:chExt cx="2133600" cy="2362200"/>
          </a:xfrm>
        </p:grpSpPr>
        <p:sp>
          <p:nvSpPr>
            <p:cNvPr id="159" name="object 48">
              <a:extLst>
                <a:ext uri="{FF2B5EF4-FFF2-40B4-BE49-F238E27FC236}">
                  <a16:creationId xmlns:a16="http://schemas.microsoft.com/office/drawing/2014/main" id="{6534E56F-74DC-491F-AEF9-FB323BFF57CF}"/>
                </a:ext>
              </a:extLst>
            </p:cNvPr>
            <p:cNvSpPr/>
            <p:nvPr/>
          </p:nvSpPr>
          <p:spPr>
            <a:xfrm>
              <a:off x="6629400" y="4724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0" name="object 49">
              <a:extLst>
                <a:ext uri="{FF2B5EF4-FFF2-40B4-BE49-F238E27FC236}">
                  <a16:creationId xmlns:a16="http://schemas.microsoft.com/office/drawing/2014/main" id="{A68D2F25-B41B-41EE-A74B-28C3ED647546}"/>
                </a:ext>
              </a:extLst>
            </p:cNvPr>
            <p:cNvSpPr/>
            <p:nvPr/>
          </p:nvSpPr>
          <p:spPr>
            <a:xfrm>
              <a:off x="6915150" y="48577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09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1" name="object 50">
              <a:extLst>
                <a:ext uri="{FF2B5EF4-FFF2-40B4-BE49-F238E27FC236}">
                  <a16:creationId xmlns:a16="http://schemas.microsoft.com/office/drawing/2014/main" id="{53901D88-BD98-4BA0-98CC-A68F87AC1FE5}"/>
                </a:ext>
              </a:extLst>
            </p:cNvPr>
            <p:cNvSpPr/>
            <p:nvPr/>
          </p:nvSpPr>
          <p:spPr>
            <a:xfrm>
              <a:off x="6629400" y="4724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2" name="object 51">
              <a:extLst>
                <a:ext uri="{FF2B5EF4-FFF2-40B4-BE49-F238E27FC236}">
                  <a16:creationId xmlns:a16="http://schemas.microsoft.com/office/drawing/2014/main" id="{F01B063E-E6A5-44E4-BDDE-A6C1563AFDBC}"/>
                </a:ext>
              </a:extLst>
            </p:cNvPr>
            <p:cNvSpPr/>
            <p:nvPr/>
          </p:nvSpPr>
          <p:spPr>
            <a:xfrm>
              <a:off x="6629400" y="5029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3" name="object 52">
              <a:extLst>
                <a:ext uri="{FF2B5EF4-FFF2-40B4-BE49-F238E27FC236}">
                  <a16:creationId xmlns:a16="http://schemas.microsoft.com/office/drawing/2014/main" id="{063F58CE-85DB-49B6-A35C-1AB7D73D72BE}"/>
                </a:ext>
              </a:extLst>
            </p:cNvPr>
            <p:cNvSpPr/>
            <p:nvPr/>
          </p:nvSpPr>
          <p:spPr>
            <a:xfrm>
              <a:off x="6915150" y="51625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09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4" name="object 53">
              <a:extLst>
                <a:ext uri="{FF2B5EF4-FFF2-40B4-BE49-F238E27FC236}">
                  <a16:creationId xmlns:a16="http://schemas.microsoft.com/office/drawing/2014/main" id="{FCA815C2-E330-4F59-BC2D-F123B8D63750}"/>
                </a:ext>
              </a:extLst>
            </p:cNvPr>
            <p:cNvSpPr/>
            <p:nvPr/>
          </p:nvSpPr>
          <p:spPr>
            <a:xfrm>
              <a:off x="6629400" y="50292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5" name="object 54">
              <a:extLst>
                <a:ext uri="{FF2B5EF4-FFF2-40B4-BE49-F238E27FC236}">
                  <a16:creationId xmlns:a16="http://schemas.microsoft.com/office/drawing/2014/main" id="{1BA3448F-D1CA-41B3-ABA4-C049FF5A9A97}"/>
                </a:ext>
              </a:extLst>
            </p:cNvPr>
            <p:cNvSpPr/>
            <p:nvPr/>
          </p:nvSpPr>
          <p:spPr>
            <a:xfrm>
              <a:off x="6629400" y="5562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6" name="object 55">
              <a:extLst>
                <a:ext uri="{FF2B5EF4-FFF2-40B4-BE49-F238E27FC236}">
                  <a16:creationId xmlns:a16="http://schemas.microsoft.com/office/drawing/2014/main" id="{9C5CC6FC-CB35-4C9C-A7F7-C168C004C8E7}"/>
                </a:ext>
              </a:extLst>
            </p:cNvPr>
            <p:cNvSpPr/>
            <p:nvPr/>
          </p:nvSpPr>
          <p:spPr>
            <a:xfrm>
              <a:off x="6915150" y="56959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09" y="3809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7" name="object 56">
              <a:extLst>
                <a:ext uri="{FF2B5EF4-FFF2-40B4-BE49-F238E27FC236}">
                  <a16:creationId xmlns:a16="http://schemas.microsoft.com/office/drawing/2014/main" id="{9A4237EE-D67A-469E-8013-880231EFF547}"/>
                </a:ext>
              </a:extLst>
            </p:cNvPr>
            <p:cNvSpPr/>
            <p:nvPr/>
          </p:nvSpPr>
          <p:spPr>
            <a:xfrm>
              <a:off x="6629400" y="5562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8" name="object 57">
              <a:extLst>
                <a:ext uri="{FF2B5EF4-FFF2-40B4-BE49-F238E27FC236}">
                  <a16:creationId xmlns:a16="http://schemas.microsoft.com/office/drawing/2014/main" id="{0217CA86-D023-43E4-93EB-A9482E316E5D}"/>
                </a:ext>
              </a:extLst>
            </p:cNvPr>
            <p:cNvSpPr/>
            <p:nvPr/>
          </p:nvSpPr>
          <p:spPr>
            <a:xfrm>
              <a:off x="6400800" y="3657600"/>
              <a:ext cx="2133600" cy="2362200"/>
            </a:xfrm>
            <a:custGeom>
              <a:avLst/>
              <a:gdLst/>
              <a:ahLst/>
              <a:cxnLst/>
              <a:rect l="l" t="t" r="r" b="b"/>
              <a:pathLst>
                <a:path w="2133600" h="2362200">
                  <a:moveTo>
                    <a:pt x="0" y="0"/>
                  </a:moveTo>
                  <a:lnTo>
                    <a:pt x="2133601" y="0"/>
                  </a:lnTo>
                  <a:lnTo>
                    <a:pt x="2133601" y="2362201"/>
                  </a:lnTo>
                  <a:lnTo>
                    <a:pt x="0" y="236220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13" name="object 58">
            <a:extLst>
              <a:ext uri="{FF2B5EF4-FFF2-40B4-BE49-F238E27FC236}">
                <a16:creationId xmlns:a16="http://schemas.microsoft.com/office/drawing/2014/main" id="{386CC180-A2B1-4C49-A946-D130BC4B99BD}"/>
              </a:ext>
            </a:extLst>
          </p:cNvPr>
          <p:cNvSpPr txBox="1"/>
          <p:nvPr/>
        </p:nvSpPr>
        <p:spPr>
          <a:xfrm>
            <a:off x="6720840" y="4735551"/>
            <a:ext cx="317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grpSp>
        <p:nvGrpSpPr>
          <p:cNvPr id="114" name="object 59">
            <a:extLst>
              <a:ext uri="{FF2B5EF4-FFF2-40B4-BE49-F238E27FC236}">
                <a16:creationId xmlns:a16="http://schemas.microsoft.com/office/drawing/2014/main" id="{D8B6F24A-A507-40C1-B660-E5DE8E17BEDE}"/>
              </a:ext>
            </a:extLst>
          </p:cNvPr>
          <p:cNvGrpSpPr/>
          <p:nvPr/>
        </p:nvGrpSpPr>
        <p:grpSpPr>
          <a:xfrm>
            <a:off x="2743200" y="3724123"/>
            <a:ext cx="762000" cy="485775"/>
            <a:chOff x="2667000" y="4114800"/>
            <a:chExt cx="762000" cy="485775"/>
          </a:xfrm>
        </p:grpSpPr>
        <p:sp>
          <p:nvSpPr>
            <p:cNvPr id="157" name="object 60">
              <a:extLst>
                <a:ext uri="{FF2B5EF4-FFF2-40B4-BE49-F238E27FC236}">
                  <a16:creationId xmlns:a16="http://schemas.microsoft.com/office/drawing/2014/main" id="{D64027CF-2944-45E5-9430-C8343AAFDC69}"/>
                </a:ext>
              </a:extLst>
            </p:cNvPr>
            <p:cNvSpPr/>
            <p:nvPr/>
          </p:nvSpPr>
          <p:spPr>
            <a:xfrm>
              <a:off x="2667000" y="4114800"/>
              <a:ext cx="762000" cy="485775"/>
            </a:xfrm>
            <a:custGeom>
              <a:avLst/>
              <a:gdLst/>
              <a:ahLst/>
              <a:cxnLst/>
              <a:rect l="l" t="t" r="r" b="b"/>
              <a:pathLst>
                <a:path w="762000" h="485775">
                  <a:moveTo>
                    <a:pt x="571500" y="0"/>
                  </a:moveTo>
                  <a:lnTo>
                    <a:pt x="571500" y="121450"/>
                  </a:lnTo>
                  <a:lnTo>
                    <a:pt x="0" y="121450"/>
                  </a:lnTo>
                  <a:lnTo>
                    <a:pt x="0" y="364337"/>
                  </a:lnTo>
                  <a:lnTo>
                    <a:pt x="571500" y="364337"/>
                  </a:lnTo>
                  <a:lnTo>
                    <a:pt x="571500" y="485775"/>
                  </a:lnTo>
                  <a:lnTo>
                    <a:pt x="762000" y="242887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8" name="object 61">
              <a:extLst>
                <a:ext uri="{FF2B5EF4-FFF2-40B4-BE49-F238E27FC236}">
                  <a16:creationId xmlns:a16="http://schemas.microsoft.com/office/drawing/2014/main" id="{F0CA5C16-DC3C-4AD5-9811-BA06B1986852}"/>
                </a:ext>
              </a:extLst>
            </p:cNvPr>
            <p:cNvSpPr/>
            <p:nvPr/>
          </p:nvSpPr>
          <p:spPr>
            <a:xfrm>
              <a:off x="2667000" y="4114800"/>
              <a:ext cx="762000" cy="485775"/>
            </a:xfrm>
            <a:custGeom>
              <a:avLst/>
              <a:gdLst/>
              <a:ahLst/>
              <a:cxnLst/>
              <a:rect l="l" t="t" r="r" b="b"/>
              <a:pathLst>
                <a:path w="762000" h="485775">
                  <a:moveTo>
                    <a:pt x="0" y="121444"/>
                  </a:moveTo>
                  <a:lnTo>
                    <a:pt x="571498" y="121444"/>
                  </a:lnTo>
                  <a:lnTo>
                    <a:pt x="571498" y="0"/>
                  </a:lnTo>
                  <a:lnTo>
                    <a:pt x="762000" y="242887"/>
                  </a:lnTo>
                  <a:lnTo>
                    <a:pt x="571498" y="485775"/>
                  </a:lnTo>
                  <a:lnTo>
                    <a:pt x="571498" y="364332"/>
                  </a:lnTo>
                  <a:lnTo>
                    <a:pt x="0" y="364332"/>
                  </a:lnTo>
                  <a:lnTo>
                    <a:pt x="0" y="1214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115" name="object 62">
            <a:extLst>
              <a:ext uri="{FF2B5EF4-FFF2-40B4-BE49-F238E27FC236}">
                <a16:creationId xmlns:a16="http://schemas.microsoft.com/office/drawing/2014/main" id="{6B3B3E15-E454-4F22-8240-D4CEAFB7271B}"/>
              </a:ext>
            </a:extLst>
          </p:cNvPr>
          <p:cNvGrpSpPr/>
          <p:nvPr/>
        </p:nvGrpSpPr>
        <p:grpSpPr>
          <a:xfrm>
            <a:off x="5410200" y="3724123"/>
            <a:ext cx="762000" cy="485775"/>
            <a:chOff x="5334000" y="4114800"/>
            <a:chExt cx="762000" cy="485775"/>
          </a:xfrm>
        </p:grpSpPr>
        <p:sp>
          <p:nvSpPr>
            <p:cNvPr id="155" name="object 63">
              <a:extLst>
                <a:ext uri="{FF2B5EF4-FFF2-40B4-BE49-F238E27FC236}">
                  <a16:creationId xmlns:a16="http://schemas.microsoft.com/office/drawing/2014/main" id="{5117EFCD-34F6-4352-A051-DA1C88EACDDB}"/>
                </a:ext>
              </a:extLst>
            </p:cNvPr>
            <p:cNvSpPr/>
            <p:nvPr/>
          </p:nvSpPr>
          <p:spPr>
            <a:xfrm>
              <a:off x="5334000" y="4114800"/>
              <a:ext cx="762000" cy="485775"/>
            </a:xfrm>
            <a:custGeom>
              <a:avLst/>
              <a:gdLst/>
              <a:ahLst/>
              <a:cxnLst/>
              <a:rect l="l" t="t" r="r" b="b"/>
              <a:pathLst>
                <a:path w="762000" h="485775">
                  <a:moveTo>
                    <a:pt x="571500" y="0"/>
                  </a:moveTo>
                  <a:lnTo>
                    <a:pt x="571500" y="121450"/>
                  </a:lnTo>
                  <a:lnTo>
                    <a:pt x="0" y="121450"/>
                  </a:lnTo>
                  <a:lnTo>
                    <a:pt x="0" y="364337"/>
                  </a:lnTo>
                  <a:lnTo>
                    <a:pt x="571500" y="364337"/>
                  </a:lnTo>
                  <a:lnTo>
                    <a:pt x="571500" y="485775"/>
                  </a:lnTo>
                  <a:lnTo>
                    <a:pt x="762000" y="242887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6" name="object 64">
              <a:extLst>
                <a:ext uri="{FF2B5EF4-FFF2-40B4-BE49-F238E27FC236}">
                  <a16:creationId xmlns:a16="http://schemas.microsoft.com/office/drawing/2014/main" id="{21F45F2D-D998-4CBF-9F9C-16B1BFA37C8D}"/>
                </a:ext>
              </a:extLst>
            </p:cNvPr>
            <p:cNvSpPr/>
            <p:nvPr/>
          </p:nvSpPr>
          <p:spPr>
            <a:xfrm>
              <a:off x="5334000" y="4114800"/>
              <a:ext cx="762000" cy="485775"/>
            </a:xfrm>
            <a:custGeom>
              <a:avLst/>
              <a:gdLst/>
              <a:ahLst/>
              <a:cxnLst/>
              <a:rect l="l" t="t" r="r" b="b"/>
              <a:pathLst>
                <a:path w="762000" h="485775">
                  <a:moveTo>
                    <a:pt x="0" y="121444"/>
                  </a:moveTo>
                  <a:lnTo>
                    <a:pt x="571498" y="121444"/>
                  </a:lnTo>
                  <a:lnTo>
                    <a:pt x="571498" y="0"/>
                  </a:lnTo>
                  <a:lnTo>
                    <a:pt x="762000" y="242887"/>
                  </a:lnTo>
                  <a:lnTo>
                    <a:pt x="571498" y="485775"/>
                  </a:lnTo>
                  <a:lnTo>
                    <a:pt x="571498" y="364332"/>
                  </a:lnTo>
                  <a:lnTo>
                    <a:pt x="0" y="364332"/>
                  </a:lnTo>
                  <a:lnTo>
                    <a:pt x="0" y="1214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116" name="object 65">
            <a:extLst>
              <a:ext uri="{FF2B5EF4-FFF2-40B4-BE49-F238E27FC236}">
                <a16:creationId xmlns:a16="http://schemas.microsoft.com/office/drawing/2014/main" id="{7C513C15-F323-4F73-8185-968073396FAC}"/>
              </a:ext>
            </a:extLst>
          </p:cNvPr>
          <p:cNvGrpSpPr/>
          <p:nvPr/>
        </p:nvGrpSpPr>
        <p:grpSpPr>
          <a:xfrm>
            <a:off x="6705600" y="3724123"/>
            <a:ext cx="304800" cy="457200"/>
            <a:chOff x="6629400" y="4114800"/>
            <a:chExt cx="304800" cy="457200"/>
          </a:xfrm>
        </p:grpSpPr>
        <p:sp>
          <p:nvSpPr>
            <p:cNvPr id="149" name="object 66">
              <a:extLst>
                <a:ext uri="{FF2B5EF4-FFF2-40B4-BE49-F238E27FC236}">
                  <a16:creationId xmlns:a16="http://schemas.microsoft.com/office/drawing/2014/main" id="{37E2105C-A03C-4F4A-BE1D-D95C0EC6999B}"/>
                </a:ext>
              </a:extLst>
            </p:cNvPr>
            <p:cNvSpPr/>
            <p:nvPr/>
          </p:nvSpPr>
          <p:spPr>
            <a:xfrm>
              <a:off x="6629400" y="4114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0" name="object 67">
              <a:extLst>
                <a:ext uri="{FF2B5EF4-FFF2-40B4-BE49-F238E27FC236}">
                  <a16:creationId xmlns:a16="http://schemas.microsoft.com/office/drawing/2014/main" id="{0AA23CE7-DB90-48BA-840D-D2E44D05CA16}"/>
                </a:ext>
              </a:extLst>
            </p:cNvPr>
            <p:cNvSpPr/>
            <p:nvPr/>
          </p:nvSpPr>
          <p:spPr>
            <a:xfrm>
              <a:off x="6915150" y="42481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09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1" name="object 68">
              <a:extLst>
                <a:ext uri="{FF2B5EF4-FFF2-40B4-BE49-F238E27FC236}">
                  <a16:creationId xmlns:a16="http://schemas.microsoft.com/office/drawing/2014/main" id="{732DBC34-AD80-40C3-BCCF-3FDB4A79A31B}"/>
                </a:ext>
              </a:extLst>
            </p:cNvPr>
            <p:cNvSpPr/>
            <p:nvPr/>
          </p:nvSpPr>
          <p:spPr>
            <a:xfrm>
              <a:off x="6629400" y="4114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2" name="object 69">
              <a:extLst>
                <a:ext uri="{FF2B5EF4-FFF2-40B4-BE49-F238E27FC236}">
                  <a16:creationId xmlns:a16="http://schemas.microsoft.com/office/drawing/2014/main" id="{44F028F8-44DC-4126-A28A-029127385C16}"/>
                </a:ext>
              </a:extLst>
            </p:cNvPr>
            <p:cNvSpPr/>
            <p:nvPr/>
          </p:nvSpPr>
          <p:spPr>
            <a:xfrm>
              <a:off x="6629400" y="4419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3" name="object 70">
              <a:extLst>
                <a:ext uri="{FF2B5EF4-FFF2-40B4-BE49-F238E27FC236}">
                  <a16:creationId xmlns:a16="http://schemas.microsoft.com/office/drawing/2014/main" id="{D30AEE35-95A2-48B1-B173-2419ADF37303}"/>
                </a:ext>
              </a:extLst>
            </p:cNvPr>
            <p:cNvSpPr/>
            <p:nvPr/>
          </p:nvSpPr>
          <p:spPr>
            <a:xfrm>
              <a:off x="6915150" y="45529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09" y="3810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4" name="object 71">
              <a:extLst>
                <a:ext uri="{FF2B5EF4-FFF2-40B4-BE49-F238E27FC236}">
                  <a16:creationId xmlns:a16="http://schemas.microsoft.com/office/drawing/2014/main" id="{76EC5E54-2A75-4687-AB8C-5972ACC53814}"/>
                </a:ext>
              </a:extLst>
            </p:cNvPr>
            <p:cNvSpPr/>
            <p:nvPr/>
          </p:nvSpPr>
          <p:spPr>
            <a:xfrm>
              <a:off x="6629400" y="4419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17" name="object 72">
            <a:extLst>
              <a:ext uri="{FF2B5EF4-FFF2-40B4-BE49-F238E27FC236}">
                <a16:creationId xmlns:a16="http://schemas.microsoft.com/office/drawing/2014/main" id="{D5D04178-2996-4DFF-9BB4-336847178F0C}"/>
              </a:ext>
            </a:extLst>
          </p:cNvPr>
          <p:cNvSpPr txBox="1"/>
          <p:nvPr/>
        </p:nvSpPr>
        <p:spPr>
          <a:xfrm>
            <a:off x="7559039" y="3453358"/>
            <a:ext cx="82627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sz="2000" spc="5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118" name="object 73">
            <a:extLst>
              <a:ext uri="{FF2B5EF4-FFF2-40B4-BE49-F238E27FC236}">
                <a16:creationId xmlns:a16="http://schemas.microsoft.com/office/drawing/2014/main" id="{655ADBA9-41BB-4B78-9C81-458BAA180346}"/>
              </a:ext>
            </a:extLst>
          </p:cNvPr>
          <p:cNvSpPr txBox="1"/>
          <p:nvPr/>
        </p:nvSpPr>
        <p:spPr>
          <a:xfrm>
            <a:off x="7559040" y="3947134"/>
            <a:ext cx="103251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us</a:t>
            </a:r>
            <a:r>
              <a:rPr sz="2000" spc="5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ness</a:t>
            </a:r>
          </a:p>
        </p:txBody>
      </p:sp>
      <p:sp>
        <p:nvSpPr>
          <p:cNvPr id="119" name="object 74">
            <a:extLst>
              <a:ext uri="{FF2B5EF4-FFF2-40B4-BE49-F238E27FC236}">
                <a16:creationId xmlns:a16="http://schemas.microsoft.com/office/drawing/2014/main" id="{C037EC9A-8D57-445A-B38D-17748B5C0BF6}"/>
              </a:ext>
            </a:extLst>
          </p:cNvPr>
          <p:cNvSpPr txBox="1"/>
          <p:nvPr/>
        </p:nvSpPr>
        <p:spPr>
          <a:xfrm>
            <a:off x="7559039" y="4335924"/>
            <a:ext cx="1083715" cy="1158009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830"/>
              </a:spcBef>
            </a:pP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duca</a:t>
            </a:r>
            <a:r>
              <a:rPr sz="2000" spc="5" dirty="0">
                <a:latin typeface="Calibri" panose="020F0502020204030204" pitchFamily="34" charset="0"/>
                <a:cs typeface="Calibri" panose="020F0502020204030204" pitchFamily="34" charset="0"/>
              </a:rPr>
              <a:t>ti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</a:p>
          <a:p>
            <a:pPr marL="76200">
              <a:lnSpc>
                <a:spcPts val="2835"/>
              </a:lnSpc>
              <a:spcBef>
                <a:spcPts val="1095"/>
              </a:spcBef>
            </a:pPr>
            <a:r>
              <a:rPr sz="32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>
              <a:lnSpc>
                <a:spcPts val="1875"/>
              </a:lnSpc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</p:txBody>
      </p:sp>
      <p:grpSp>
        <p:nvGrpSpPr>
          <p:cNvPr id="120" name="object 75">
            <a:extLst>
              <a:ext uri="{FF2B5EF4-FFF2-40B4-BE49-F238E27FC236}">
                <a16:creationId xmlns:a16="http://schemas.microsoft.com/office/drawing/2014/main" id="{FC54D8C1-946B-4DDE-AC72-D639A8EAD741}"/>
              </a:ext>
            </a:extLst>
          </p:cNvPr>
          <p:cNvGrpSpPr/>
          <p:nvPr/>
        </p:nvGrpSpPr>
        <p:grpSpPr>
          <a:xfrm>
            <a:off x="7010400" y="3647922"/>
            <a:ext cx="533400" cy="1676400"/>
            <a:chOff x="6934200" y="4038599"/>
            <a:chExt cx="533400" cy="1676400"/>
          </a:xfrm>
        </p:grpSpPr>
        <p:sp>
          <p:nvSpPr>
            <p:cNvPr id="144" name="object 76">
              <a:extLst>
                <a:ext uri="{FF2B5EF4-FFF2-40B4-BE49-F238E27FC236}">
                  <a16:creationId xmlns:a16="http://schemas.microsoft.com/office/drawing/2014/main" id="{1502D9B4-B4EE-4E98-AFC5-F2FD2ADBA1A0}"/>
                </a:ext>
              </a:extLst>
            </p:cNvPr>
            <p:cNvSpPr/>
            <p:nvPr/>
          </p:nvSpPr>
          <p:spPr>
            <a:xfrm>
              <a:off x="6934200" y="4190999"/>
              <a:ext cx="457200" cy="228600"/>
            </a:xfrm>
            <a:custGeom>
              <a:avLst/>
              <a:gdLst/>
              <a:ahLst/>
              <a:cxnLst/>
              <a:rect l="l" t="t" r="r" b="b"/>
              <a:pathLst>
                <a:path w="457200" h="228600">
                  <a:moveTo>
                    <a:pt x="0" y="0"/>
                  </a:moveTo>
                  <a:lnTo>
                    <a:pt x="457200" y="2286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5" name="object 77">
              <a:extLst>
                <a:ext uri="{FF2B5EF4-FFF2-40B4-BE49-F238E27FC236}">
                  <a16:creationId xmlns:a16="http://schemas.microsoft.com/office/drawing/2014/main" id="{183EEAB1-AEFB-4F9B-BD8C-EDE83DC5FAFE}"/>
                </a:ext>
              </a:extLst>
            </p:cNvPr>
            <p:cNvSpPr/>
            <p:nvPr/>
          </p:nvSpPr>
          <p:spPr>
            <a:xfrm>
              <a:off x="6934200" y="4038599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457200"/>
                  </a:moveTo>
                  <a:lnTo>
                    <a:pt x="5334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6" name="object 78">
              <a:extLst>
                <a:ext uri="{FF2B5EF4-FFF2-40B4-BE49-F238E27FC236}">
                  <a16:creationId xmlns:a16="http://schemas.microsoft.com/office/drawing/2014/main" id="{722A24B6-4F55-49F3-B99F-E86093787706}"/>
                </a:ext>
              </a:extLst>
            </p:cNvPr>
            <p:cNvSpPr/>
            <p:nvPr/>
          </p:nvSpPr>
          <p:spPr>
            <a:xfrm>
              <a:off x="6934200" y="4114799"/>
              <a:ext cx="533400" cy="990600"/>
            </a:xfrm>
            <a:custGeom>
              <a:avLst/>
              <a:gdLst/>
              <a:ahLst/>
              <a:cxnLst/>
              <a:rect l="l" t="t" r="r" b="b"/>
              <a:pathLst>
                <a:path w="533400" h="990600">
                  <a:moveTo>
                    <a:pt x="0" y="990600"/>
                  </a:moveTo>
                  <a:lnTo>
                    <a:pt x="5334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7" name="object 79">
              <a:extLst>
                <a:ext uri="{FF2B5EF4-FFF2-40B4-BE49-F238E27FC236}">
                  <a16:creationId xmlns:a16="http://schemas.microsoft.com/office/drawing/2014/main" id="{06F452BB-685A-4EB3-AF84-E5AAEA426350}"/>
                </a:ext>
              </a:extLst>
            </p:cNvPr>
            <p:cNvSpPr/>
            <p:nvPr/>
          </p:nvSpPr>
          <p:spPr>
            <a:xfrm>
              <a:off x="7010400" y="4800599"/>
              <a:ext cx="381000" cy="152400"/>
            </a:xfrm>
            <a:custGeom>
              <a:avLst/>
              <a:gdLst/>
              <a:ahLst/>
              <a:cxnLst/>
              <a:rect l="l" t="t" r="r" b="b"/>
              <a:pathLst>
                <a:path w="381000" h="152400">
                  <a:moveTo>
                    <a:pt x="0" y="0"/>
                  </a:moveTo>
                  <a:lnTo>
                    <a:pt x="381000" y="1524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8" name="object 80">
              <a:extLst>
                <a:ext uri="{FF2B5EF4-FFF2-40B4-BE49-F238E27FC236}">
                  <a16:creationId xmlns:a16="http://schemas.microsoft.com/office/drawing/2014/main" id="{904E8353-1C23-42C0-87D5-75FABF1F981A}"/>
                </a:ext>
              </a:extLst>
            </p:cNvPr>
            <p:cNvSpPr/>
            <p:nvPr/>
          </p:nvSpPr>
          <p:spPr>
            <a:xfrm>
              <a:off x="6934200" y="5638799"/>
              <a:ext cx="533400" cy="76200"/>
            </a:xfrm>
            <a:custGeom>
              <a:avLst/>
              <a:gdLst/>
              <a:ahLst/>
              <a:cxnLst/>
              <a:rect l="l" t="t" r="r" b="b"/>
              <a:pathLst>
                <a:path w="533400" h="76200">
                  <a:moveTo>
                    <a:pt x="0" y="0"/>
                  </a:moveTo>
                  <a:lnTo>
                    <a:pt x="533400" y="762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grpSp>
        <p:nvGrpSpPr>
          <p:cNvPr id="121" name="object 81">
            <a:extLst>
              <a:ext uri="{FF2B5EF4-FFF2-40B4-BE49-F238E27FC236}">
                <a16:creationId xmlns:a16="http://schemas.microsoft.com/office/drawing/2014/main" id="{6D9EA243-8EF3-437C-ABC8-1F4791FD7E65}"/>
              </a:ext>
            </a:extLst>
          </p:cNvPr>
          <p:cNvGrpSpPr/>
          <p:nvPr/>
        </p:nvGrpSpPr>
        <p:grpSpPr>
          <a:xfrm>
            <a:off x="3581400" y="4943323"/>
            <a:ext cx="838200" cy="1066800"/>
            <a:chOff x="3505200" y="5334000"/>
            <a:chExt cx="838200" cy="1066800"/>
          </a:xfrm>
        </p:grpSpPr>
        <p:sp>
          <p:nvSpPr>
            <p:cNvPr id="128" name="object 82">
              <a:extLst>
                <a:ext uri="{FF2B5EF4-FFF2-40B4-BE49-F238E27FC236}">
                  <a16:creationId xmlns:a16="http://schemas.microsoft.com/office/drawing/2014/main" id="{59E8C29E-4C16-4774-A21A-1533D56EFA29}"/>
                </a:ext>
              </a:extLst>
            </p:cNvPr>
            <p:cNvSpPr/>
            <p:nvPr/>
          </p:nvSpPr>
          <p:spPr>
            <a:xfrm>
              <a:off x="3505200" y="5943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9" name="object 83">
              <a:extLst>
                <a:ext uri="{FF2B5EF4-FFF2-40B4-BE49-F238E27FC236}">
                  <a16:creationId xmlns:a16="http://schemas.microsoft.com/office/drawing/2014/main" id="{79268366-399C-4BF2-BF78-7789E8031895}"/>
                </a:ext>
              </a:extLst>
            </p:cNvPr>
            <p:cNvSpPr/>
            <p:nvPr/>
          </p:nvSpPr>
          <p:spPr>
            <a:xfrm>
              <a:off x="3790950" y="60769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10" y="3809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0" name="object 84">
              <a:extLst>
                <a:ext uri="{FF2B5EF4-FFF2-40B4-BE49-F238E27FC236}">
                  <a16:creationId xmlns:a16="http://schemas.microsoft.com/office/drawing/2014/main" id="{18DE8090-BAEF-416F-B6A5-19E2EF978C4A}"/>
                </a:ext>
              </a:extLst>
            </p:cNvPr>
            <p:cNvSpPr/>
            <p:nvPr/>
          </p:nvSpPr>
          <p:spPr>
            <a:xfrm>
              <a:off x="3505200" y="59436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1" name="object 85">
              <a:extLst>
                <a:ext uri="{FF2B5EF4-FFF2-40B4-BE49-F238E27FC236}">
                  <a16:creationId xmlns:a16="http://schemas.microsoft.com/office/drawing/2014/main" id="{E6AE5189-172F-4F85-AFC6-E2F3602C2B84}"/>
                </a:ext>
              </a:extLst>
            </p:cNvPr>
            <p:cNvSpPr/>
            <p:nvPr/>
          </p:nvSpPr>
          <p:spPr>
            <a:xfrm>
              <a:off x="3505200" y="6248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2" name="object 86">
              <a:extLst>
                <a:ext uri="{FF2B5EF4-FFF2-40B4-BE49-F238E27FC236}">
                  <a16:creationId xmlns:a16="http://schemas.microsoft.com/office/drawing/2014/main" id="{D79D1A41-9055-45F0-B65C-4934604713FD}"/>
                </a:ext>
              </a:extLst>
            </p:cNvPr>
            <p:cNvSpPr/>
            <p:nvPr/>
          </p:nvSpPr>
          <p:spPr>
            <a:xfrm>
              <a:off x="3790950" y="63817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10" y="3809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3" name="object 87">
              <a:extLst>
                <a:ext uri="{FF2B5EF4-FFF2-40B4-BE49-F238E27FC236}">
                  <a16:creationId xmlns:a16="http://schemas.microsoft.com/office/drawing/2014/main" id="{0D7625FC-22AC-4835-B9AD-5D78480EA7BF}"/>
                </a:ext>
              </a:extLst>
            </p:cNvPr>
            <p:cNvSpPr/>
            <p:nvPr/>
          </p:nvSpPr>
          <p:spPr>
            <a:xfrm>
              <a:off x="3505200" y="6248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4" name="object 88">
              <a:extLst>
                <a:ext uri="{FF2B5EF4-FFF2-40B4-BE49-F238E27FC236}">
                  <a16:creationId xmlns:a16="http://schemas.microsoft.com/office/drawing/2014/main" id="{4DA9E682-72E3-4B70-89CB-40A859D5D89F}"/>
                </a:ext>
              </a:extLst>
            </p:cNvPr>
            <p:cNvSpPr/>
            <p:nvPr/>
          </p:nvSpPr>
          <p:spPr>
            <a:xfrm>
              <a:off x="3505200" y="53340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5" name="object 89">
              <a:extLst>
                <a:ext uri="{FF2B5EF4-FFF2-40B4-BE49-F238E27FC236}">
                  <a16:creationId xmlns:a16="http://schemas.microsoft.com/office/drawing/2014/main" id="{F6637549-1D30-4F1D-A3BD-FD159229F50B}"/>
                </a:ext>
              </a:extLst>
            </p:cNvPr>
            <p:cNvSpPr/>
            <p:nvPr/>
          </p:nvSpPr>
          <p:spPr>
            <a:xfrm>
              <a:off x="3790950" y="54673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10" y="3809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6" name="object 90">
              <a:extLst>
                <a:ext uri="{FF2B5EF4-FFF2-40B4-BE49-F238E27FC236}">
                  <a16:creationId xmlns:a16="http://schemas.microsoft.com/office/drawing/2014/main" id="{34A093F2-32CC-44D4-B21C-D9D14502D327}"/>
                </a:ext>
              </a:extLst>
            </p:cNvPr>
            <p:cNvSpPr/>
            <p:nvPr/>
          </p:nvSpPr>
          <p:spPr>
            <a:xfrm>
              <a:off x="3505200" y="53340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7" name="object 91">
              <a:extLst>
                <a:ext uri="{FF2B5EF4-FFF2-40B4-BE49-F238E27FC236}">
                  <a16:creationId xmlns:a16="http://schemas.microsoft.com/office/drawing/2014/main" id="{B22DAE26-9108-41A0-97DF-C44C8179B80A}"/>
                </a:ext>
              </a:extLst>
            </p:cNvPr>
            <p:cNvSpPr/>
            <p:nvPr/>
          </p:nvSpPr>
          <p:spPr>
            <a:xfrm>
              <a:off x="3505200" y="5638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85750" y="152400"/>
                  </a:lnTo>
                  <a:lnTo>
                    <a:pt x="304800" y="1333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8" name="object 92">
              <a:extLst>
                <a:ext uri="{FF2B5EF4-FFF2-40B4-BE49-F238E27FC236}">
                  <a16:creationId xmlns:a16="http://schemas.microsoft.com/office/drawing/2014/main" id="{36833539-63A9-43D7-AD43-8FB2ABC2AACB}"/>
                </a:ext>
              </a:extLst>
            </p:cNvPr>
            <p:cNvSpPr/>
            <p:nvPr/>
          </p:nvSpPr>
          <p:spPr>
            <a:xfrm>
              <a:off x="3790950" y="57721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50" y="0"/>
                  </a:moveTo>
                  <a:lnTo>
                    <a:pt x="3810" y="3809"/>
                  </a:lnTo>
                  <a:lnTo>
                    <a:pt x="0" y="190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9" name="object 93">
              <a:extLst>
                <a:ext uri="{FF2B5EF4-FFF2-40B4-BE49-F238E27FC236}">
                  <a16:creationId xmlns:a16="http://schemas.microsoft.com/office/drawing/2014/main" id="{8FE9F597-C5F2-4212-A7AC-2CD834FA4648}"/>
                </a:ext>
              </a:extLst>
            </p:cNvPr>
            <p:cNvSpPr/>
            <p:nvPr/>
          </p:nvSpPr>
          <p:spPr>
            <a:xfrm>
              <a:off x="3505200" y="5638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85750" y="152400"/>
                  </a:moveTo>
                  <a:lnTo>
                    <a:pt x="289560" y="137160"/>
                  </a:lnTo>
                  <a:lnTo>
                    <a:pt x="304800" y="133350"/>
                  </a:lnTo>
                  <a:lnTo>
                    <a:pt x="285750" y="152400"/>
                  </a:ln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3335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0" name="object 94">
              <a:extLst>
                <a:ext uri="{FF2B5EF4-FFF2-40B4-BE49-F238E27FC236}">
                  <a16:creationId xmlns:a16="http://schemas.microsoft.com/office/drawing/2014/main" id="{F4B0B43D-2B1F-499D-A8A6-614E1D2932AF}"/>
                </a:ext>
              </a:extLst>
            </p:cNvPr>
            <p:cNvSpPr/>
            <p:nvPr/>
          </p:nvSpPr>
          <p:spPr>
            <a:xfrm>
              <a:off x="3810000" y="5410200"/>
              <a:ext cx="457200" cy="228600"/>
            </a:xfrm>
            <a:custGeom>
              <a:avLst/>
              <a:gdLst/>
              <a:ahLst/>
              <a:cxnLst/>
              <a:rect l="l" t="t" r="r" b="b"/>
              <a:pathLst>
                <a:path w="457200" h="228600">
                  <a:moveTo>
                    <a:pt x="0" y="0"/>
                  </a:moveTo>
                  <a:lnTo>
                    <a:pt x="457200" y="2286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1" name="object 95">
              <a:extLst>
                <a:ext uri="{FF2B5EF4-FFF2-40B4-BE49-F238E27FC236}">
                  <a16:creationId xmlns:a16="http://schemas.microsoft.com/office/drawing/2014/main" id="{2C70CC55-B1B1-4585-BF31-9A0A0EBC5D8C}"/>
                </a:ext>
              </a:extLst>
            </p:cNvPr>
            <p:cNvSpPr/>
            <p:nvPr/>
          </p:nvSpPr>
          <p:spPr>
            <a:xfrm>
              <a:off x="3810000" y="5715000"/>
              <a:ext cx="457200" cy="76200"/>
            </a:xfrm>
            <a:custGeom>
              <a:avLst/>
              <a:gdLst/>
              <a:ahLst/>
              <a:cxnLst/>
              <a:rect l="l" t="t" r="r" b="b"/>
              <a:pathLst>
                <a:path w="457200" h="76200">
                  <a:moveTo>
                    <a:pt x="0" y="0"/>
                  </a:moveTo>
                  <a:lnTo>
                    <a:pt x="457200" y="762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2" name="object 96">
              <a:extLst>
                <a:ext uri="{FF2B5EF4-FFF2-40B4-BE49-F238E27FC236}">
                  <a16:creationId xmlns:a16="http://schemas.microsoft.com/office/drawing/2014/main" id="{F32D8D55-8F96-4DE4-BF94-B97754690CC3}"/>
                </a:ext>
              </a:extLst>
            </p:cNvPr>
            <p:cNvSpPr/>
            <p:nvPr/>
          </p:nvSpPr>
          <p:spPr>
            <a:xfrm>
              <a:off x="3810000" y="5791199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533400"/>
                  </a:moveTo>
                  <a:lnTo>
                    <a:pt x="5334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3" name="object 97">
              <a:extLst>
                <a:ext uri="{FF2B5EF4-FFF2-40B4-BE49-F238E27FC236}">
                  <a16:creationId xmlns:a16="http://schemas.microsoft.com/office/drawing/2014/main" id="{DA6FD3B4-8D9C-4DCB-8873-0DF8AF8D492B}"/>
                </a:ext>
              </a:extLst>
            </p:cNvPr>
            <p:cNvSpPr/>
            <p:nvPr/>
          </p:nvSpPr>
          <p:spPr>
            <a:xfrm>
              <a:off x="3886200" y="6019800"/>
              <a:ext cx="381000" cy="228600"/>
            </a:xfrm>
            <a:custGeom>
              <a:avLst/>
              <a:gdLst/>
              <a:ahLst/>
              <a:cxnLst/>
              <a:rect l="l" t="t" r="r" b="b"/>
              <a:pathLst>
                <a:path w="381000" h="228600">
                  <a:moveTo>
                    <a:pt x="0" y="0"/>
                  </a:moveTo>
                  <a:lnTo>
                    <a:pt x="381000" y="2286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22" name="object 98">
            <a:extLst>
              <a:ext uri="{FF2B5EF4-FFF2-40B4-BE49-F238E27FC236}">
                <a16:creationId xmlns:a16="http://schemas.microsoft.com/office/drawing/2014/main" id="{F9C8DB31-6D18-4077-85B7-06E118459E70}"/>
              </a:ext>
            </a:extLst>
          </p:cNvPr>
          <p:cNvSpPr txBox="1"/>
          <p:nvPr/>
        </p:nvSpPr>
        <p:spPr>
          <a:xfrm>
            <a:off x="3468529" y="4850063"/>
            <a:ext cx="2200316" cy="155811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7145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9005" marR="220979"/>
            <a:r>
              <a:rPr spc="-5" dirty="0">
                <a:latin typeface="Calibri" panose="020F0502020204030204" pitchFamily="34" charset="0"/>
                <a:cs typeface="Calibri" panose="020F0502020204030204" pitchFamily="34" charset="0"/>
              </a:rPr>
              <a:t>Sports  Bu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pc="5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spc="-5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ess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29005" marR="220979"/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29005"/>
            <a:r>
              <a:rPr spc="-5" dirty="0">
                <a:latin typeface="Calibri" panose="020F0502020204030204" pitchFamily="34" charset="0"/>
                <a:cs typeface="Calibri" panose="020F0502020204030204" pitchFamily="34" charset="0"/>
              </a:rPr>
              <a:t>Education</a:t>
            </a:r>
            <a:endParaRPr lang="en-US" spc="-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29005"/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3" name="object 99">
            <a:extLst>
              <a:ext uri="{FF2B5EF4-FFF2-40B4-BE49-F238E27FC236}">
                <a16:creationId xmlns:a16="http://schemas.microsoft.com/office/drawing/2014/main" id="{D1694E31-02E0-447F-95CE-A7626D5A60C6}"/>
              </a:ext>
            </a:extLst>
          </p:cNvPr>
          <p:cNvGrpSpPr/>
          <p:nvPr/>
        </p:nvGrpSpPr>
        <p:grpSpPr>
          <a:xfrm>
            <a:off x="4191000" y="4409923"/>
            <a:ext cx="457200" cy="443230"/>
            <a:chOff x="4114800" y="4800600"/>
            <a:chExt cx="457200" cy="443230"/>
          </a:xfrm>
        </p:grpSpPr>
        <p:sp>
          <p:nvSpPr>
            <p:cNvPr id="126" name="object 100">
              <a:extLst>
                <a:ext uri="{FF2B5EF4-FFF2-40B4-BE49-F238E27FC236}">
                  <a16:creationId xmlns:a16="http://schemas.microsoft.com/office/drawing/2014/main" id="{19095FB8-2CB9-4B7C-8A12-54ED08493204}"/>
                </a:ext>
              </a:extLst>
            </p:cNvPr>
            <p:cNvSpPr/>
            <p:nvPr/>
          </p:nvSpPr>
          <p:spPr>
            <a:xfrm>
              <a:off x="4114800" y="4800600"/>
              <a:ext cx="457200" cy="443230"/>
            </a:xfrm>
            <a:custGeom>
              <a:avLst/>
              <a:gdLst/>
              <a:ahLst/>
              <a:cxnLst/>
              <a:rect l="l" t="t" r="r" b="b"/>
              <a:pathLst>
                <a:path w="457200" h="443229">
                  <a:moveTo>
                    <a:pt x="228600" y="0"/>
                  </a:moveTo>
                  <a:lnTo>
                    <a:pt x="0" y="110731"/>
                  </a:lnTo>
                  <a:lnTo>
                    <a:pt x="114300" y="110731"/>
                  </a:lnTo>
                  <a:lnTo>
                    <a:pt x="114300" y="442912"/>
                  </a:lnTo>
                  <a:lnTo>
                    <a:pt x="342900" y="442912"/>
                  </a:lnTo>
                  <a:lnTo>
                    <a:pt x="342900" y="110731"/>
                  </a:lnTo>
                  <a:lnTo>
                    <a:pt x="457200" y="110731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7" name="object 101">
              <a:extLst>
                <a:ext uri="{FF2B5EF4-FFF2-40B4-BE49-F238E27FC236}">
                  <a16:creationId xmlns:a16="http://schemas.microsoft.com/office/drawing/2014/main" id="{563C0BA6-8AB7-4886-8295-293FA10B1B7F}"/>
                </a:ext>
              </a:extLst>
            </p:cNvPr>
            <p:cNvSpPr/>
            <p:nvPr/>
          </p:nvSpPr>
          <p:spPr>
            <a:xfrm>
              <a:off x="4114800" y="4800600"/>
              <a:ext cx="457200" cy="443230"/>
            </a:xfrm>
            <a:custGeom>
              <a:avLst/>
              <a:gdLst/>
              <a:ahLst/>
              <a:cxnLst/>
              <a:rect l="l" t="t" r="r" b="b"/>
              <a:pathLst>
                <a:path w="457200" h="443229">
                  <a:moveTo>
                    <a:pt x="0" y="110729"/>
                  </a:moveTo>
                  <a:lnTo>
                    <a:pt x="228600" y="0"/>
                  </a:lnTo>
                  <a:lnTo>
                    <a:pt x="457200" y="110729"/>
                  </a:lnTo>
                  <a:lnTo>
                    <a:pt x="342900" y="110729"/>
                  </a:lnTo>
                  <a:lnTo>
                    <a:pt x="342900" y="442913"/>
                  </a:lnTo>
                  <a:lnTo>
                    <a:pt x="114300" y="442913"/>
                  </a:lnTo>
                  <a:lnTo>
                    <a:pt x="114300" y="110729"/>
                  </a:lnTo>
                  <a:lnTo>
                    <a:pt x="0" y="11072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object 102">
                <a:extLst>
                  <a:ext uri="{FF2B5EF4-FFF2-40B4-BE49-F238E27FC236}">
                    <a16:creationId xmlns:a16="http://schemas.microsoft.com/office/drawing/2014/main" id="{FF296ECD-8B25-45FC-8EDB-3BF32CE12107}"/>
                  </a:ext>
                </a:extLst>
              </p:cNvPr>
              <p:cNvSpPr txBox="1"/>
              <p:nvPr/>
            </p:nvSpPr>
            <p:spPr>
              <a:xfrm>
                <a:off x="2836792" y="5171923"/>
                <a:ext cx="319405" cy="845743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14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5400" b="0" i="1" spc="5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</m:oMath>
                  </m:oMathPara>
                </a14:m>
                <a:endParaRPr sz="5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4" name="object 102">
                <a:extLst>
                  <a:ext uri="{FF2B5EF4-FFF2-40B4-BE49-F238E27FC236}">
                    <a16:creationId xmlns:a16="http://schemas.microsoft.com/office/drawing/2014/main" id="{FF296ECD-8B25-45FC-8EDB-3BF32CE12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2" y="5171923"/>
                <a:ext cx="319405" cy="845743"/>
              </a:xfrm>
              <a:prstGeom prst="rect">
                <a:avLst/>
              </a:prstGeom>
              <a:blipFill>
                <a:blip r:embed="rId2"/>
                <a:stretch>
                  <a:fillRect r="-20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bject 103">
                <a:extLst>
                  <a:ext uri="{FF2B5EF4-FFF2-40B4-BE49-F238E27FC236}">
                    <a16:creationId xmlns:a16="http://schemas.microsoft.com/office/drawing/2014/main" id="{451253EE-B838-4B83-BB3D-58E2815053F3}"/>
                  </a:ext>
                </a:extLst>
              </p:cNvPr>
              <p:cNvSpPr txBox="1"/>
              <p:nvPr/>
            </p:nvSpPr>
            <p:spPr>
              <a:xfrm>
                <a:off x="6778713" y="5726151"/>
                <a:ext cx="1578292" cy="462306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800" i="1" spc="5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altLang="zh-CN" sz="2800" b="0" i="1" spc="5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800" b="0" i="1" spc="5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zh-CN" altLang="en-US" sz="2800" i="1" spc="5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altLang="zh-CN" sz="2800" i="1" spc="114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zh-CN" altLang="en-US" sz="2800" i="1" spc="114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zh-CN" sz="2800" i="1" spc="114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5" name="object 103">
                <a:extLst>
                  <a:ext uri="{FF2B5EF4-FFF2-40B4-BE49-F238E27FC236}">
                    <a16:creationId xmlns:a16="http://schemas.microsoft.com/office/drawing/2014/main" id="{451253EE-B838-4B83-BB3D-58E28150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713" y="5726151"/>
                <a:ext cx="1578292" cy="4623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15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Bag of Words Representation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0143"/>
            <a:ext cx="7886700" cy="4561919"/>
          </a:xfrm>
        </p:spPr>
        <p:txBody>
          <a:bodyPr/>
          <a:lstStyle/>
          <a:p>
            <a:r>
              <a:rPr lang="en-US" altLang="zh-CN" dirty="0"/>
              <a:t>Text / String / Symbolic sequences</a:t>
            </a:r>
          </a:p>
          <a:p>
            <a:pPr lvl="1"/>
            <a:r>
              <a:rPr lang="en-US" altLang="zh-CN" dirty="0"/>
              <a:t>Variable length</a:t>
            </a:r>
          </a:p>
          <a:p>
            <a:pPr lvl="1"/>
            <a:r>
              <a:rPr lang="en-US" altLang="zh-CN" dirty="0"/>
              <a:t>Discrete</a:t>
            </a:r>
          </a:p>
          <a:p>
            <a:pPr lvl="1"/>
            <a:r>
              <a:rPr lang="en-US" altLang="zh-CN" dirty="0"/>
              <a:t>Combinatorial</a:t>
            </a:r>
          </a:p>
          <a:p>
            <a:pPr lvl="1"/>
            <a:r>
              <a:rPr lang="en-US" altLang="zh-CN" dirty="0"/>
              <a:t>Spatial ordering among units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Beilun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1BB5E75E-72B5-4DEB-B122-7C8C7AE20BA8}"/>
              </a:ext>
            </a:extLst>
          </p:cNvPr>
          <p:cNvSpPr txBox="1"/>
          <p:nvPr/>
        </p:nvSpPr>
        <p:spPr>
          <a:xfrm>
            <a:off x="4143548" y="6040398"/>
            <a:ext cx="34410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Dr.</a:t>
            </a:r>
            <a:r>
              <a:rPr sz="900" spc="-6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Yanjun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288A3983-FC0A-4C06-86DA-A85D935E72AD}"/>
              </a:ext>
            </a:extLst>
          </p:cNvPr>
          <p:cNvSpPr txBox="1"/>
          <p:nvPr/>
        </p:nvSpPr>
        <p:spPr>
          <a:xfrm>
            <a:off x="4673861" y="6055637"/>
            <a:ext cx="367819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35"/>
              </a:lnSpc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Qi </a:t>
            </a:r>
            <a:r>
              <a:rPr sz="900" dirty="0">
                <a:solidFill>
                  <a:srgbClr val="898989"/>
                </a:solidFill>
                <a:latin typeface="Calibri"/>
                <a:cs typeface="Calibri"/>
              </a:rPr>
              <a:t>/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UVA</a:t>
            </a:r>
            <a:r>
              <a:rPr sz="900" spc="-8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95DF6B6-C4BA-48E2-B035-21DEC1D83F49}"/>
              </a:ext>
            </a:extLst>
          </p:cNvPr>
          <p:cNvGrpSpPr/>
          <p:nvPr/>
        </p:nvGrpSpPr>
        <p:grpSpPr>
          <a:xfrm>
            <a:off x="3422671" y="3319771"/>
            <a:ext cx="1337170" cy="617836"/>
            <a:chOff x="3422671" y="2893623"/>
            <a:chExt cx="1337170" cy="617836"/>
          </a:xfrm>
        </p:grpSpPr>
        <p:grpSp>
          <p:nvGrpSpPr>
            <p:cNvPr id="17" name="object 8">
              <a:extLst>
                <a:ext uri="{FF2B5EF4-FFF2-40B4-BE49-F238E27FC236}">
                  <a16:creationId xmlns:a16="http://schemas.microsoft.com/office/drawing/2014/main" id="{A7DE15CC-0B79-4410-A5F9-63D27450344C}"/>
                </a:ext>
              </a:extLst>
            </p:cNvPr>
            <p:cNvGrpSpPr/>
            <p:nvPr/>
          </p:nvGrpSpPr>
          <p:grpSpPr>
            <a:xfrm>
              <a:off x="3422671" y="2893623"/>
              <a:ext cx="1337170" cy="617836"/>
              <a:chOff x="2801302" y="3169475"/>
              <a:chExt cx="1969135" cy="708660"/>
            </a:xfrm>
          </p:grpSpPr>
          <p:sp>
            <p:nvSpPr>
              <p:cNvPr id="21" name="object 9">
                <a:extLst>
                  <a:ext uri="{FF2B5EF4-FFF2-40B4-BE49-F238E27FC236}">
                    <a16:creationId xmlns:a16="http://schemas.microsoft.com/office/drawing/2014/main" id="{BA64C4CC-DCAC-4662-8A63-06593F99B9BB}"/>
                  </a:ext>
                </a:extLst>
              </p:cNvPr>
              <p:cNvSpPr/>
              <p:nvPr/>
            </p:nvSpPr>
            <p:spPr>
              <a:xfrm>
                <a:off x="2801302" y="3169475"/>
                <a:ext cx="1968677" cy="708228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22" name="object 10">
                <a:extLst>
                  <a:ext uri="{FF2B5EF4-FFF2-40B4-BE49-F238E27FC236}">
                    <a16:creationId xmlns:a16="http://schemas.microsoft.com/office/drawing/2014/main" id="{F8749E5F-DBD5-4541-9BC5-83BE229F4466}"/>
                  </a:ext>
                </a:extLst>
              </p:cNvPr>
              <p:cNvSpPr/>
              <p:nvPr/>
            </p:nvSpPr>
            <p:spPr>
              <a:xfrm>
                <a:off x="2801302" y="3169475"/>
                <a:ext cx="1969135" cy="708660"/>
              </a:xfrm>
              <a:custGeom>
                <a:avLst/>
                <a:gdLst/>
                <a:ahLst/>
                <a:cxnLst/>
                <a:rect l="l" t="t" r="r" b="b"/>
                <a:pathLst>
                  <a:path w="1969135" h="708660">
                    <a:moveTo>
                      <a:pt x="0" y="354114"/>
                    </a:moveTo>
                    <a:lnTo>
                      <a:pt x="492168" y="354114"/>
                    </a:lnTo>
                    <a:lnTo>
                      <a:pt x="492168" y="0"/>
                    </a:lnTo>
                    <a:lnTo>
                      <a:pt x="1476510" y="0"/>
                    </a:lnTo>
                    <a:lnTo>
                      <a:pt x="1476510" y="354114"/>
                    </a:lnTo>
                    <a:lnTo>
                      <a:pt x="1968671" y="354114"/>
                    </a:lnTo>
                    <a:lnTo>
                      <a:pt x="984337" y="708228"/>
                    </a:lnTo>
                    <a:lnTo>
                      <a:pt x="0" y="354114"/>
                    </a:lnTo>
                    <a:close/>
                  </a:path>
                </a:pathLst>
              </a:custGeom>
              <a:ln w="6350">
                <a:solidFill>
                  <a:srgbClr val="4472C4"/>
                </a:solidFill>
              </a:ln>
            </p:spPr>
            <p:txBody>
              <a:bodyPr wrap="square" lIns="0" tIns="0" rIns="0" bIns="0" rtlCol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</p:grpSp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5E0747D7-8DC5-47A8-86DF-0F9D57EDC38B}"/>
                </a:ext>
              </a:extLst>
            </p:cNvPr>
            <p:cNvSpPr txBox="1"/>
            <p:nvPr/>
          </p:nvSpPr>
          <p:spPr>
            <a:xfrm>
              <a:off x="3814755" y="2999192"/>
              <a:ext cx="743233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How</a:t>
              </a:r>
              <a:r>
                <a:rPr lang="zh-CN" altLang="en-US"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？</a:t>
              </a:r>
              <a:endParaRPr sz="1800" dirty="0">
                <a:latin typeface="Calibri"/>
                <a:cs typeface="Calibri"/>
              </a:endParaRPr>
            </a:p>
          </p:txBody>
        </p:sp>
      </p:grpSp>
      <p:sp>
        <p:nvSpPr>
          <p:cNvPr id="19" name="object 12">
            <a:extLst>
              <a:ext uri="{FF2B5EF4-FFF2-40B4-BE49-F238E27FC236}">
                <a16:creationId xmlns:a16="http://schemas.microsoft.com/office/drawing/2014/main" id="{DF313585-BBCA-4A4D-A76E-18AAE6284D94}"/>
              </a:ext>
            </a:extLst>
          </p:cNvPr>
          <p:cNvSpPr/>
          <p:nvPr/>
        </p:nvSpPr>
        <p:spPr>
          <a:xfrm>
            <a:off x="2883879" y="3997564"/>
            <a:ext cx="2368059" cy="2463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E6163D02-42AE-4D56-8F91-24DDD441CFA0}"/>
              </a:ext>
            </a:extLst>
          </p:cNvPr>
          <p:cNvSpPr/>
          <p:nvPr/>
        </p:nvSpPr>
        <p:spPr>
          <a:xfrm>
            <a:off x="4752342" y="3997635"/>
            <a:ext cx="620937" cy="2463595"/>
          </a:xfrm>
          <a:custGeom>
            <a:avLst/>
            <a:gdLst/>
            <a:ahLst/>
            <a:cxnLst/>
            <a:rect l="l" t="t" r="r" b="b"/>
            <a:pathLst>
              <a:path w="914400" h="2825750">
                <a:moveTo>
                  <a:pt x="914400" y="0"/>
                </a:moveTo>
                <a:lnTo>
                  <a:pt x="0" y="0"/>
                </a:lnTo>
                <a:lnTo>
                  <a:pt x="0" y="2825191"/>
                </a:lnTo>
                <a:lnTo>
                  <a:pt x="914400" y="2825191"/>
                </a:lnTo>
                <a:lnTo>
                  <a:pt x="914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589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8515350" cy="572719"/>
          </a:xfrm>
        </p:spPr>
        <p:txBody>
          <a:bodyPr/>
          <a:lstStyle/>
          <a:p>
            <a:r>
              <a:rPr lang="en-US" altLang="zh-CN" sz="3600" dirty="0"/>
              <a:t>Text Document Representation</a:t>
            </a:r>
            <a:br>
              <a:rPr lang="en-US" altLang="zh-CN" sz="3600" dirty="0">
                <a:solidFill>
                  <a:srgbClr val="FF0000"/>
                </a:solidFill>
              </a:rPr>
            </a:b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5044"/>
            <a:ext cx="7886700" cy="4561919"/>
          </a:xfrm>
        </p:spPr>
        <p:txBody>
          <a:bodyPr/>
          <a:lstStyle/>
          <a:p>
            <a:r>
              <a:rPr lang="en-US" altLang="zh-CN" dirty="0"/>
              <a:t>Each document becomes a ‘term’ vector</a:t>
            </a:r>
          </a:p>
          <a:p>
            <a:pPr lvl="1"/>
            <a:r>
              <a:rPr lang="en-US" altLang="zh-CN" dirty="0"/>
              <a:t>each term is an (attribute) of the vector</a:t>
            </a:r>
          </a:p>
          <a:p>
            <a:pPr lvl="1"/>
            <a:r>
              <a:rPr lang="en-US" altLang="zh-CN" dirty="0"/>
              <a:t>the value of each describes the number of times the corresponding term occurs in the document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AC4F919-DB1C-4741-8E05-A0EE9166DA91}"/>
              </a:ext>
            </a:extLst>
          </p:cNvPr>
          <p:cNvSpPr/>
          <p:nvPr/>
        </p:nvSpPr>
        <p:spPr>
          <a:xfrm>
            <a:off x="7344109" y="3416501"/>
            <a:ext cx="511175" cy="1934210"/>
          </a:xfrm>
          <a:custGeom>
            <a:avLst/>
            <a:gdLst/>
            <a:ahLst/>
            <a:cxnLst/>
            <a:rect l="l" t="t" r="r" b="b"/>
            <a:pathLst>
              <a:path w="511175" h="1934210">
                <a:moveTo>
                  <a:pt x="510908" y="1450314"/>
                </a:moveTo>
                <a:lnTo>
                  <a:pt x="0" y="1450314"/>
                </a:lnTo>
                <a:lnTo>
                  <a:pt x="0" y="1933727"/>
                </a:lnTo>
                <a:lnTo>
                  <a:pt x="510908" y="1933727"/>
                </a:lnTo>
                <a:lnTo>
                  <a:pt x="510908" y="1450314"/>
                </a:lnTo>
                <a:close/>
              </a:path>
              <a:path w="511175" h="1934210">
                <a:moveTo>
                  <a:pt x="510908" y="0"/>
                </a:moveTo>
                <a:lnTo>
                  <a:pt x="0" y="0"/>
                </a:lnTo>
                <a:lnTo>
                  <a:pt x="0" y="1450263"/>
                </a:lnTo>
                <a:lnTo>
                  <a:pt x="510908" y="1450263"/>
                </a:lnTo>
                <a:lnTo>
                  <a:pt x="510908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67965BF7-8A19-4427-8996-713C5390ADEB}"/>
              </a:ext>
            </a:extLst>
          </p:cNvPr>
          <p:cNvSpPr/>
          <p:nvPr/>
        </p:nvSpPr>
        <p:spPr>
          <a:xfrm>
            <a:off x="262955" y="3540854"/>
            <a:ext cx="2151999" cy="572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060563E8-BA66-401A-862C-09F9F971C521}"/>
              </a:ext>
            </a:extLst>
          </p:cNvPr>
          <p:cNvSpPr/>
          <p:nvPr/>
        </p:nvSpPr>
        <p:spPr>
          <a:xfrm>
            <a:off x="4221182" y="3213854"/>
            <a:ext cx="8890" cy="6985"/>
          </a:xfrm>
          <a:custGeom>
            <a:avLst/>
            <a:gdLst/>
            <a:ahLst/>
            <a:cxnLst/>
            <a:rect l="l" t="t" r="r" b="b"/>
            <a:pathLst>
              <a:path w="8889" h="6985">
                <a:moveTo>
                  <a:pt x="5702" y="0"/>
                </a:moveTo>
                <a:lnTo>
                  <a:pt x="469" y="2616"/>
                </a:lnTo>
                <a:lnTo>
                  <a:pt x="0" y="4038"/>
                </a:lnTo>
                <a:lnTo>
                  <a:pt x="1168" y="6400"/>
                </a:lnTo>
                <a:lnTo>
                  <a:pt x="2603" y="6870"/>
                </a:lnTo>
                <a:lnTo>
                  <a:pt x="7835" y="4254"/>
                </a:lnTo>
                <a:lnTo>
                  <a:pt x="8318" y="2832"/>
                </a:lnTo>
                <a:lnTo>
                  <a:pt x="7137" y="469"/>
                </a:lnTo>
                <a:lnTo>
                  <a:pt x="57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C450DE5-AF83-446C-8D9E-D89E15A2C056}"/>
              </a:ext>
            </a:extLst>
          </p:cNvPr>
          <p:cNvGrpSpPr/>
          <p:nvPr/>
        </p:nvGrpSpPr>
        <p:grpSpPr>
          <a:xfrm>
            <a:off x="1245814" y="3418629"/>
            <a:ext cx="6644639" cy="2900556"/>
            <a:chOff x="1245814" y="3427773"/>
            <a:chExt cx="6644639" cy="2900556"/>
          </a:xfrm>
        </p:grpSpPr>
        <p:pic>
          <p:nvPicPr>
            <p:cNvPr id="12" name="table">
              <a:extLst>
                <a:ext uri="{FF2B5EF4-FFF2-40B4-BE49-F238E27FC236}">
                  <a16:creationId xmlns:a16="http://schemas.microsoft.com/office/drawing/2014/main" id="{42DB7C8D-8279-4130-8B75-0781F0C24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5814" y="3427773"/>
              <a:ext cx="6644639" cy="290055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9321FB0C-FE45-4950-9110-3A5FA071A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3696" y="3441322"/>
              <a:ext cx="5102443" cy="1427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447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Recall: Vector Space Representation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Each document is a vector, one component for each term (= word)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Normalize to unit length</a:t>
            </a:r>
          </a:p>
          <a:p>
            <a:r>
              <a:rPr lang="en-US" altLang="zh-CN" dirty="0"/>
              <a:t>High-dimensional vector space: </a:t>
            </a:r>
          </a:p>
          <a:p>
            <a:pPr lvl="1"/>
            <a:r>
              <a:rPr lang="en-US" altLang="zh-CN" dirty="0"/>
              <a:t>Terms are axes, 10,000+ dimensions, or even 100,000+ </a:t>
            </a:r>
          </a:p>
          <a:p>
            <a:pPr lvl="1"/>
            <a:r>
              <a:rPr lang="en-US" altLang="zh-CN" dirty="0"/>
              <a:t>Docs are vectors in this space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15</a:t>
            </a:fld>
            <a:endParaRPr lang="zh-CN" altLang="en-US"/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D3EA12AB-3767-4C2D-8F37-B834806A1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583497"/>
              </p:ext>
            </p:extLst>
          </p:nvPr>
        </p:nvGraphicFramePr>
        <p:xfrm>
          <a:off x="1498952" y="2450436"/>
          <a:ext cx="6320339" cy="19614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46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3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3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000" dirty="0"/>
                        <a:t>Doc</a:t>
                      </a:r>
                      <a:r>
                        <a:rPr sz="2000" spc="-35" dirty="0"/>
                        <a:t> </a:t>
                      </a:r>
                      <a:r>
                        <a:rPr sz="2000" dirty="0"/>
                        <a:t>1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16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000" dirty="0"/>
                        <a:t>Doc</a:t>
                      </a:r>
                      <a:r>
                        <a:rPr sz="2000" spc="-35" dirty="0"/>
                        <a:t> </a:t>
                      </a:r>
                      <a:r>
                        <a:rPr sz="2000" dirty="0"/>
                        <a:t>2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16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000" dirty="0"/>
                        <a:t>Doc</a:t>
                      </a:r>
                      <a:r>
                        <a:rPr sz="2000" spc="-35" dirty="0"/>
                        <a:t> </a:t>
                      </a:r>
                      <a:r>
                        <a:rPr sz="2000" dirty="0"/>
                        <a:t>3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16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000" spc="-10" dirty="0"/>
                        <a:t>...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169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10" dirty="0"/>
                        <a:t>Word</a:t>
                      </a:r>
                      <a:r>
                        <a:rPr sz="1800" spc="-25" dirty="0"/>
                        <a:t> </a:t>
                      </a:r>
                      <a:r>
                        <a:rPr sz="1800" dirty="0"/>
                        <a:t>1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30981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dirty="0"/>
                        <a:t>3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271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dirty="0"/>
                        <a:t>0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271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dirty="0"/>
                        <a:t>0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271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10" dirty="0"/>
                        <a:t>...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2719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/>
                        <a:t>Word</a:t>
                      </a:r>
                      <a:r>
                        <a:rPr sz="1800" spc="-25" dirty="0"/>
                        <a:t> </a:t>
                      </a:r>
                      <a:r>
                        <a:rPr sz="1800" dirty="0"/>
                        <a:t>2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3201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000" dirty="0"/>
                        <a:t>0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16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000" dirty="0"/>
                        <a:t>8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16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000" dirty="0"/>
                        <a:t>1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16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000" spc="-10" dirty="0"/>
                        <a:t>...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169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/>
                        <a:t>Word</a:t>
                      </a:r>
                      <a:r>
                        <a:rPr sz="1800" spc="-25" dirty="0"/>
                        <a:t> </a:t>
                      </a:r>
                      <a:r>
                        <a:rPr sz="1800" dirty="0"/>
                        <a:t>3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3253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000" dirty="0"/>
                        <a:t>12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686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000" dirty="0"/>
                        <a:t>1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686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000" dirty="0"/>
                        <a:t>10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686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000" spc="-10" dirty="0"/>
                        <a:t>...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1686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spc="-10" dirty="0"/>
                        <a:t>...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271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dirty="0"/>
                        <a:t>0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271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dirty="0"/>
                        <a:t>1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271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dirty="0"/>
                        <a:t>3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271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spc="-10" dirty="0"/>
                        <a:t>...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2718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000" spc="-10" dirty="0"/>
                        <a:t>...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32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000" dirty="0"/>
                        <a:t>0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32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000" dirty="0"/>
                        <a:t>0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32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000" dirty="0"/>
                        <a:t>0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32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000" spc="-10" dirty="0"/>
                        <a:t>...</a:t>
                      </a: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323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93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Multiple Classes in a Vector Space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0234869-FBDE-47C2-BE86-79E557D23E90}"/>
              </a:ext>
            </a:extLst>
          </p:cNvPr>
          <p:cNvGrpSpPr/>
          <p:nvPr/>
        </p:nvGrpSpPr>
        <p:grpSpPr>
          <a:xfrm>
            <a:off x="1360975" y="1600200"/>
            <a:ext cx="6720522" cy="4419600"/>
            <a:chOff x="1595437" y="1905000"/>
            <a:chExt cx="6720522" cy="441960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2475B8CE-5098-4841-849F-F2AFCF08EF0E}"/>
                </a:ext>
              </a:extLst>
            </p:cNvPr>
            <p:cNvSpPr/>
            <p:nvPr/>
          </p:nvSpPr>
          <p:spPr>
            <a:xfrm>
              <a:off x="1900237" y="26622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1250D6BC-C579-4AAA-AD40-A5EB3AFDE6C7}"/>
                </a:ext>
              </a:extLst>
            </p:cNvPr>
            <p:cNvSpPr/>
            <p:nvPr/>
          </p:nvSpPr>
          <p:spPr>
            <a:xfrm>
              <a:off x="4110037" y="33480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9" name="object 5">
              <a:extLst>
                <a:ext uri="{FF2B5EF4-FFF2-40B4-BE49-F238E27FC236}">
                  <a16:creationId xmlns:a16="http://schemas.microsoft.com/office/drawing/2014/main" id="{A5E696C7-335D-4E8D-BA19-09AD943144EA}"/>
                </a:ext>
              </a:extLst>
            </p:cNvPr>
            <p:cNvGrpSpPr/>
            <p:nvPr/>
          </p:nvGrpSpPr>
          <p:grpSpPr>
            <a:xfrm>
              <a:off x="1739900" y="2273300"/>
              <a:ext cx="4766310" cy="4002404"/>
              <a:chOff x="1739900" y="2273300"/>
              <a:chExt cx="4766310" cy="4002404"/>
            </a:xfrm>
          </p:grpSpPr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A5137C19-88E0-452D-8282-6A15B4CFD3F1}"/>
                  </a:ext>
                </a:extLst>
              </p:cNvPr>
              <p:cNvSpPr/>
              <p:nvPr/>
            </p:nvSpPr>
            <p:spPr>
              <a:xfrm>
                <a:off x="4643437" y="4872037"/>
                <a:ext cx="161925" cy="161925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7">
                <a:extLst>
                  <a:ext uri="{FF2B5EF4-FFF2-40B4-BE49-F238E27FC236}">
                    <a16:creationId xmlns:a16="http://schemas.microsoft.com/office/drawing/2014/main" id="{001D7A4E-89F4-4D91-A0CD-1B48E86CD355}"/>
                  </a:ext>
                </a:extLst>
              </p:cNvPr>
              <p:cNvSpPr/>
              <p:nvPr/>
            </p:nvSpPr>
            <p:spPr>
              <a:xfrm>
                <a:off x="2205037" y="4262437"/>
                <a:ext cx="161925" cy="161925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8">
                <a:extLst>
                  <a:ext uri="{FF2B5EF4-FFF2-40B4-BE49-F238E27FC236}">
                    <a16:creationId xmlns:a16="http://schemas.microsoft.com/office/drawing/2014/main" id="{509A47B9-1D7A-4CC0-83C8-EDFFBED48654}"/>
                  </a:ext>
                </a:extLst>
              </p:cNvPr>
              <p:cNvSpPr/>
              <p:nvPr/>
            </p:nvSpPr>
            <p:spPr>
              <a:xfrm>
                <a:off x="2967037" y="4262437"/>
                <a:ext cx="161925" cy="161925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9">
                <a:extLst>
                  <a:ext uri="{FF2B5EF4-FFF2-40B4-BE49-F238E27FC236}">
                    <a16:creationId xmlns:a16="http://schemas.microsoft.com/office/drawing/2014/main" id="{3FFBC639-EA29-4D8C-87AF-1D7FDD93C840}"/>
                  </a:ext>
                </a:extLst>
              </p:cNvPr>
              <p:cNvSpPr/>
              <p:nvPr/>
            </p:nvSpPr>
            <p:spPr>
              <a:xfrm>
                <a:off x="1752600" y="4343400"/>
                <a:ext cx="2133600" cy="1919605"/>
              </a:xfrm>
              <a:custGeom>
                <a:avLst/>
                <a:gdLst/>
                <a:ahLst/>
                <a:cxnLst/>
                <a:rect l="l" t="t" r="r" b="b"/>
                <a:pathLst>
                  <a:path w="2133600" h="1919604">
                    <a:moveTo>
                      <a:pt x="2133601" y="0"/>
                    </a:moveTo>
                    <a:lnTo>
                      <a:pt x="2080295" y="13998"/>
                    </a:lnTo>
                    <a:lnTo>
                      <a:pt x="2027192" y="28165"/>
                    </a:lnTo>
                    <a:lnTo>
                      <a:pt x="1974495" y="42672"/>
                    </a:lnTo>
                    <a:lnTo>
                      <a:pt x="1922408" y="57686"/>
                    </a:lnTo>
                    <a:lnTo>
                      <a:pt x="1871134" y="73377"/>
                    </a:lnTo>
                    <a:lnTo>
                      <a:pt x="1820876" y="89916"/>
                    </a:lnTo>
                    <a:lnTo>
                      <a:pt x="1771837" y="107470"/>
                    </a:lnTo>
                    <a:lnTo>
                      <a:pt x="1724220" y="126209"/>
                    </a:lnTo>
                    <a:lnTo>
                      <a:pt x="1678229" y="146304"/>
                    </a:lnTo>
                    <a:lnTo>
                      <a:pt x="1634067" y="167922"/>
                    </a:lnTo>
                    <a:lnTo>
                      <a:pt x="1591937" y="191233"/>
                    </a:lnTo>
                    <a:lnTo>
                      <a:pt x="1552042" y="216408"/>
                    </a:lnTo>
                    <a:lnTo>
                      <a:pt x="1514585" y="243614"/>
                    </a:lnTo>
                    <a:lnTo>
                      <a:pt x="1479770" y="273021"/>
                    </a:lnTo>
                    <a:lnTo>
                      <a:pt x="1447800" y="304800"/>
                    </a:lnTo>
                    <a:lnTo>
                      <a:pt x="1423807" y="334966"/>
                    </a:lnTo>
                    <a:lnTo>
                      <a:pt x="1390848" y="401070"/>
                    </a:lnTo>
                    <a:lnTo>
                      <a:pt x="1372655" y="473935"/>
                    </a:lnTo>
                    <a:lnTo>
                      <a:pt x="1367118" y="512555"/>
                    </a:lnTo>
                    <a:lnTo>
                      <a:pt x="1362899" y="552446"/>
                    </a:lnTo>
                    <a:lnTo>
                      <a:pt x="1359208" y="593470"/>
                    </a:lnTo>
                    <a:lnTo>
                      <a:pt x="1355253" y="635486"/>
                    </a:lnTo>
                    <a:lnTo>
                      <a:pt x="1350243" y="678355"/>
                    </a:lnTo>
                    <a:lnTo>
                      <a:pt x="1343388" y="721938"/>
                    </a:lnTo>
                    <a:lnTo>
                      <a:pt x="1333896" y="766095"/>
                    </a:lnTo>
                    <a:lnTo>
                      <a:pt x="1320976" y="810685"/>
                    </a:lnTo>
                    <a:lnTo>
                      <a:pt x="1303838" y="855571"/>
                    </a:lnTo>
                    <a:lnTo>
                      <a:pt x="1281690" y="900612"/>
                    </a:lnTo>
                    <a:lnTo>
                      <a:pt x="1253741" y="945668"/>
                    </a:lnTo>
                    <a:lnTo>
                      <a:pt x="1219200" y="990600"/>
                    </a:lnTo>
                    <a:lnTo>
                      <a:pt x="1193479" y="1019531"/>
                    </a:lnTo>
                    <a:lnTo>
                      <a:pt x="1164471" y="1049785"/>
                    </a:lnTo>
                    <a:lnTo>
                      <a:pt x="1132443" y="1081225"/>
                    </a:lnTo>
                    <a:lnTo>
                      <a:pt x="1097663" y="1113709"/>
                    </a:lnTo>
                    <a:lnTo>
                      <a:pt x="1060397" y="1147100"/>
                    </a:lnTo>
                    <a:lnTo>
                      <a:pt x="1020913" y="1181257"/>
                    </a:lnTo>
                    <a:lnTo>
                      <a:pt x="979478" y="1216041"/>
                    </a:lnTo>
                    <a:lnTo>
                      <a:pt x="936358" y="1251313"/>
                    </a:lnTo>
                    <a:lnTo>
                      <a:pt x="891822" y="1286934"/>
                    </a:lnTo>
                    <a:lnTo>
                      <a:pt x="846136" y="1322763"/>
                    </a:lnTo>
                    <a:lnTo>
                      <a:pt x="799568" y="1358662"/>
                    </a:lnTo>
                    <a:lnTo>
                      <a:pt x="752383" y="1394492"/>
                    </a:lnTo>
                    <a:lnTo>
                      <a:pt x="704851" y="1430112"/>
                    </a:lnTo>
                    <a:lnTo>
                      <a:pt x="657237" y="1465384"/>
                    </a:lnTo>
                    <a:lnTo>
                      <a:pt x="609809" y="1500168"/>
                    </a:lnTo>
                    <a:lnTo>
                      <a:pt x="562834" y="1534325"/>
                    </a:lnTo>
                    <a:lnTo>
                      <a:pt x="516579" y="1567716"/>
                    </a:lnTo>
                    <a:lnTo>
                      <a:pt x="471311" y="1600200"/>
                    </a:lnTo>
                    <a:lnTo>
                      <a:pt x="427297" y="1631640"/>
                    </a:lnTo>
                    <a:lnTo>
                      <a:pt x="384805" y="1661894"/>
                    </a:lnTo>
                    <a:lnTo>
                      <a:pt x="344102" y="1690825"/>
                    </a:lnTo>
                    <a:lnTo>
                      <a:pt x="305454" y="1718292"/>
                    </a:lnTo>
                    <a:lnTo>
                      <a:pt x="269129" y="1744157"/>
                    </a:lnTo>
                    <a:lnTo>
                      <a:pt x="235394" y="1768280"/>
                    </a:lnTo>
                    <a:lnTo>
                      <a:pt x="204516" y="1790521"/>
                    </a:lnTo>
                    <a:lnTo>
                      <a:pt x="176762" y="1810741"/>
                    </a:lnTo>
                    <a:lnTo>
                      <a:pt x="152400" y="1828801"/>
                    </a:lnTo>
                    <a:lnTo>
                      <a:pt x="88552" y="1875309"/>
                    </a:lnTo>
                    <a:lnTo>
                      <a:pt x="46434" y="1903215"/>
                    </a:lnTo>
                    <a:lnTo>
                      <a:pt x="21580" y="1916535"/>
                    </a:lnTo>
                    <a:lnTo>
                      <a:pt x="9525" y="1919288"/>
                    </a:lnTo>
                    <a:lnTo>
                      <a:pt x="5804" y="1915493"/>
                    </a:lnTo>
                    <a:lnTo>
                      <a:pt x="5953" y="1909168"/>
                    </a:lnTo>
                    <a:lnTo>
                      <a:pt x="5506" y="1904331"/>
                    </a:lnTo>
                    <a:lnTo>
                      <a:pt x="0" y="1905001"/>
                    </a:lnTo>
                  </a:path>
                </a:pathLst>
              </a:custGeom>
              <a:ln w="254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0">
                <a:extLst>
                  <a:ext uri="{FF2B5EF4-FFF2-40B4-BE49-F238E27FC236}">
                    <a16:creationId xmlns:a16="http://schemas.microsoft.com/office/drawing/2014/main" id="{1739C321-90E9-4CA6-A1CB-3BE3F7178F38}"/>
                  </a:ext>
                </a:extLst>
              </p:cNvPr>
              <p:cNvSpPr/>
              <p:nvPr/>
            </p:nvSpPr>
            <p:spPr>
              <a:xfrm>
                <a:off x="3803261" y="2286000"/>
                <a:ext cx="235585" cy="2057400"/>
              </a:xfrm>
              <a:custGeom>
                <a:avLst/>
                <a:gdLst/>
                <a:ahLst/>
                <a:cxnLst/>
                <a:rect l="l" t="t" r="r" b="b"/>
                <a:pathLst>
                  <a:path w="235585" h="2057400">
                    <a:moveTo>
                      <a:pt x="82938" y="2057401"/>
                    </a:moveTo>
                    <a:lnTo>
                      <a:pt x="118039" y="2024521"/>
                    </a:lnTo>
                    <a:lnTo>
                      <a:pt x="151474" y="1990309"/>
                    </a:lnTo>
                    <a:lnTo>
                      <a:pt x="181576" y="1953431"/>
                    </a:lnTo>
                    <a:lnTo>
                      <a:pt x="206680" y="1912554"/>
                    </a:lnTo>
                    <a:lnTo>
                      <a:pt x="225119" y="1866345"/>
                    </a:lnTo>
                    <a:lnTo>
                      <a:pt x="235227" y="1813472"/>
                    </a:lnTo>
                    <a:lnTo>
                      <a:pt x="235338" y="1752600"/>
                    </a:lnTo>
                    <a:lnTo>
                      <a:pt x="230021" y="1719707"/>
                    </a:lnTo>
                    <a:lnTo>
                      <a:pt x="206055" y="1651755"/>
                    </a:lnTo>
                    <a:lnTo>
                      <a:pt x="188908" y="1616196"/>
                    </a:lnTo>
                    <a:lnTo>
                      <a:pt x="169316" y="1579248"/>
                    </a:lnTo>
                    <a:lnTo>
                      <a:pt x="148031" y="1540662"/>
                    </a:lnTo>
                    <a:lnTo>
                      <a:pt x="125801" y="1500188"/>
                    </a:lnTo>
                    <a:lnTo>
                      <a:pt x="103377" y="1457575"/>
                    </a:lnTo>
                    <a:lnTo>
                      <a:pt x="81508" y="1412574"/>
                    </a:lnTo>
                    <a:lnTo>
                      <a:pt x="60945" y="1364936"/>
                    </a:lnTo>
                    <a:lnTo>
                      <a:pt x="42436" y="1314409"/>
                    </a:lnTo>
                    <a:lnTo>
                      <a:pt x="26733" y="1260744"/>
                    </a:lnTo>
                    <a:lnTo>
                      <a:pt x="14583" y="1203691"/>
                    </a:lnTo>
                    <a:lnTo>
                      <a:pt x="6738" y="1143000"/>
                    </a:lnTo>
                    <a:lnTo>
                      <a:pt x="3851" y="1104155"/>
                    </a:lnTo>
                    <a:lnTo>
                      <a:pt x="1791" y="1063863"/>
                    </a:lnTo>
                    <a:lnTo>
                      <a:pt x="519" y="1022190"/>
                    </a:lnTo>
                    <a:lnTo>
                      <a:pt x="0" y="979202"/>
                    </a:lnTo>
                    <a:lnTo>
                      <a:pt x="194" y="934964"/>
                    </a:lnTo>
                    <a:lnTo>
                      <a:pt x="1064" y="889543"/>
                    </a:lnTo>
                    <a:lnTo>
                      <a:pt x="2574" y="843004"/>
                    </a:lnTo>
                    <a:lnTo>
                      <a:pt x="4684" y="795412"/>
                    </a:lnTo>
                    <a:lnTo>
                      <a:pt x="7358" y="746834"/>
                    </a:lnTo>
                    <a:lnTo>
                      <a:pt x="10559" y="697336"/>
                    </a:lnTo>
                    <a:lnTo>
                      <a:pt x="14247" y="646983"/>
                    </a:lnTo>
                    <a:lnTo>
                      <a:pt x="18387" y="595840"/>
                    </a:lnTo>
                    <a:lnTo>
                      <a:pt x="22940" y="543975"/>
                    </a:lnTo>
                    <a:lnTo>
                      <a:pt x="27869" y="491451"/>
                    </a:lnTo>
                    <a:lnTo>
                      <a:pt x="33136" y="438336"/>
                    </a:lnTo>
                    <a:lnTo>
                      <a:pt x="38704" y="384695"/>
                    </a:lnTo>
                    <a:lnTo>
                      <a:pt x="44535" y="330593"/>
                    </a:lnTo>
                    <a:lnTo>
                      <a:pt x="50591" y="276097"/>
                    </a:lnTo>
                    <a:lnTo>
                      <a:pt x="56835" y="221272"/>
                    </a:lnTo>
                    <a:lnTo>
                      <a:pt x="63229" y="166184"/>
                    </a:lnTo>
                    <a:lnTo>
                      <a:pt x="69736" y="110899"/>
                    </a:lnTo>
                    <a:lnTo>
                      <a:pt x="76319" y="55482"/>
                    </a:lnTo>
                    <a:lnTo>
                      <a:pt x="82938" y="0"/>
                    </a:lnTo>
                  </a:path>
                </a:pathLst>
              </a:custGeom>
              <a:ln w="254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1">
                <a:extLst>
                  <a:ext uri="{FF2B5EF4-FFF2-40B4-BE49-F238E27FC236}">
                    <a16:creationId xmlns:a16="http://schemas.microsoft.com/office/drawing/2014/main" id="{D1A3D572-0341-474C-B098-186AD8C460D3}"/>
                  </a:ext>
                </a:extLst>
              </p:cNvPr>
              <p:cNvSpPr/>
              <p:nvPr/>
            </p:nvSpPr>
            <p:spPr>
              <a:xfrm>
                <a:off x="4033837" y="5024437"/>
                <a:ext cx="161925" cy="161925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2">
                <a:extLst>
                  <a:ext uri="{FF2B5EF4-FFF2-40B4-BE49-F238E27FC236}">
                    <a16:creationId xmlns:a16="http://schemas.microsoft.com/office/drawing/2014/main" id="{8E047E16-C137-4C91-ABCE-054F579E23A2}"/>
                  </a:ext>
                </a:extLst>
              </p:cNvPr>
              <p:cNvSpPr/>
              <p:nvPr/>
            </p:nvSpPr>
            <p:spPr>
              <a:xfrm>
                <a:off x="3924300" y="4338620"/>
                <a:ext cx="256921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2569210" h="704850">
                    <a:moveTo>
                      <a:pt x="0" y="4779"/>
                    </a:moveTo>
                    <a:lnTo>
                      <a:pt x="228" y="50346"/>
                    </a:lnTo>
                    <a:lnTo>
                      <a:pt x="1828" y="95000"/>
                    </a:lnTo>
                    <a:lnTo>
                      <a:pt x="6172" y="137824"/>
                    </a:lnTo>
                    <a:lnTo>
                      <a:pt x="14630" y="177905"/>
                    </a:lnTo>
                    <a:lnTo>
                      <a:pt x="28575" y="214329"/>
                    </a:lnTo>
                    <a:lnTo>
                      <a:pt x="78409" y="272546"/>
                    </a:lnTo>
                    <a:lnTo>
                      <a:pt x="117043" y="292510"/>
                    </a:lnTo>
                    <a:lnTo>
                      <a:pt x="166649" y="305159"/>
                    </a:lnTo>
                    <a:lnTo>
                      <a:pt x="228600" y="309579"/>
                    </a:lnTo>
                    <a:lnTo>
                      <a:pt x="257524" y="307921"/>
                    </a:lnTo>
                    <a:lnTo>
                      <a:pt x="323756" y="295534"/>
                    </a:lnTo>
                    <a:lnTo>
                      <a:pt x="360683" y="285390"/>
                    </a:lnTo>
                    <a:lnTo>
                      <a:pt x="399897" y="273003"/>
                    </a:lnTo>
                    <a:lnTo>
                      <a:pt x="441209" y="258665"/>
                    </a:lnTo>
                    <a:lnTo>
                      <a:pt x="484427" y="242669"/>
                    </a:lnTo>
                    <a:lnTo>
                      <a:pt x="529362" y="225308"/>
                    </a:lnTo>
                    <a:lnTo>
                      <a:pt x="575823" y="206873"/>
                    </a:lnTo>
                    <a:lnTo>
                      <a:pt x="623621" y="187659"/>
                    </a:lnTo>
                    <a:lnTo>
                      <a:pt x="672564" y="167957"/>
                    </a:lnTo>
                    <a:lnTo>
                      <a:pt x="722464" y="148059"/>
                    </a:lnTo>
                    <a:lnTo>
                      <a:pt x="773129" y="128259"/>
                    </a:lnTo>
                    <a:lnTo>
                      <a:pt x="824369" y="108850"/>
                    </a:lnTo>
                    <a:lnTo>
                      <a:pt x="875995" y="90123"/>
                    </a:lnTo>
                    <a:lnTo>
                      <a:pt x="927816" y="72371"/>
                    </a:lnTo>
                    <a:lnTo>
                      <a:pt x="979642" y="55888"/>
                    </a:lnTo>
                    <a:lnTo>
                      <a:pt x="1031282" y="40965"/>
                    </a:lnTo>
                    <a:lnTo>
                      <a:pt x="1082547" y="27895"/>
                    </a:lnTo>
                    <a:lnTo>
                      <a:pt x="1133247" y="16971"/>
                    </a:lnTo>
                    <a:lnTo>
                      <a:pt x="1183190" y="8485"/>
                    </a:lnTo>
                    <a:lnTo>
                      <a:pt x="1232187" y="2731"/>
                    </a:lnTo>
                    <a:lnTo>
                      <a:pt x="1280048" y="0"/>
                    </a:lnTo>
                    <a:lnTo>
                      <a:pt x="1326583" y="585"/>
                    </a:lnTo>
                    <a:lnTo>
                      <a:pt x="1371600" y="4779"/>
                    </a:lnTo>
                    <a:lnTo>
                      <a:pt x="1416438" y="12718"/>
                    </a:lnTo>
                    <a:lnTo>
                      <a:pt x="1462440" y="24159"/>
                    </a:lnTo>
                    <a:lnTo>
                      <a:pt x="1509433" y="38824"/>
                    </a:lnTo>
                    <a:lnTo>
                      <a:pt x="1557241" y="56434"/>
                    </a:lnTo>
                    <a:lnTo>
                      <a:pt x="1605687" y="76712"/>
                    </a:lnTo>
                    <a:lnTo>
                      <a:pt x="1654596" y="99379"/>
                    </a:lnTo>
                    <a:lnTo>
                      <a:pt x="1703793" y="124158"/>
                    </a:lnTo>
                    <a:lnTo>
                      <a:pt x="1753103" y="150771"/>
                    </a:lnTo>
                    <a:lnTo>
                      <a:pt x="1802349" y="178939"/>
                    </a:lnTo>
                    <a:lnTo>
                      <a:pt x="1851356" y="208385"/>
                    </a:lnTo>
                    <a:lnTo>
                      <a:pt x="1899948" y="238831"/>
                    </a:lnTo>
                    <a:lnTo>
                      <a:pt x="1947951" y="269999"/>
                    </a:lnTo>
                    <a:lnTo>
                      <a:pt x="1995187" y="301610"/>
                    </a:lnTo>
                    <a:lnTo>
                      <a:pt x="2041483" y="333387"/>
                    </a:lnTo>
                    <a:lnTo>
                      <a:pt x="2086661" y="365053"/>
                    </a:lnTo>
                    <a:lnTo>
                      <a:pt x="2130548" y="396328"/>
                    </a:lnTo>
                    <a:lnTo>
                      <a:pt x="2172966" y="426934"/>
                    </a:lnTo>
                    <a:lnTo>
                      <a:pt x="2213741" y="456595"/>
                    </a:lnTo>
                    <a:lnTo>
                      <a:pt x="2252697" y="485032"/>
                    </a:lnTo>
                    <a:lnTo>
                      <a:pt x="2289658" y="511966"/>
                    </a:lnTo>
                    <a:lnTo>
                      <a:pt x="2324450" y="537121"/>
                    </a:lnTo>
                    <a:lnTo>
                      <a:pt x="2356895" y="560217"/>
                    </a:lnTo>
                    <a:lnTo>
                      <a:pt x="2414046" y="599124"/>
                    </a:lnTo>
                    <a:lnTo>
                      <a:pt x="2505604" y="655589"/>
                    </a:lnTo>
                    <a:lnTo>
                      <a:pt x="2546814" y="682804"/>
                    </a:lnTo>
                    <a:lnTo>
                      <a:pt x="2566364" y="698355"/>
                    </a:lnTo>
                    <a:lnTo>
                      <a:pt x="2568585" y="704575"/>
                    </a:lnTo>
                    <a:lnTo>
                      <a:pt x="2557811" y="703798"/>
                    </a:lnTo>
                    <a:lnTo>
                      <a:pt x="2538372" y="698355"/>
                    </a:lnTo>
                    <a:lnTo>
                      <a:pt x="2514601" y="690579"/>
                    </a:lnTo>
                  </a:path>
                </a:pathLst>
              </a:custGeom>
              <a:ln w="254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4353F29A-057E-4D78-8639-B3453E61905A}"/>
                </a:ext>
              </a:extLst>
            </p:cNvPr>
            <p:cNvSpPr/>
            <p:nvPr/>
          </p:nvSpPr>
          <p:spPr>
            <a:xfrm>
              <a:off x="2052637" y="31956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97F72F47-35C5-4047-8989-D351BF96F3EE}"/>
                </a:ext>
              </a:extLst>
            </p:cNvPr>
            <p:cNvSpPr/>
            <p:nvPr/>
          </p:nvSpPr>
          <p:spPr>
            <a:xfrm>
              <a:off x="3119437" y="26622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A3B10F2F-7D43-4C55-9ECE-B078A0937B61}"/>
                </a:ext>
              </a:extLst>
            </p:cNvPr>
            <p:cNvSpPr/>
            <p:nvPr/>
          </p:nvSpPr>
          <p:spPr>
            <a:xfrm>
              <a:off x="1595437" y="36528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19441BDC-775A-4385-A207-4C39BDED6F2A}"/>
                </a:ext>
              </a:extLst>
            </p:cNvPr>
            <p:cNvSpPr/>
            <p:nvPr/>
          </p:nvSpPr>
          <p:spPr>
            <a:xfrm>
              <a:off x="2662237" y="34242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7B5A4613-42E7-499B-A2EB-0A2D2071D99D}"/>
                </a:ext>
              </a:extLst>
            </p:cNvPr>
            <p:cNvSpPr/>
            <p:nvPr/>
          </p:nvSpPr>
          <p:spPr>
            <a:xfrm>
              <a:off x="3348037" y="30432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299C72FE-BD5B-49F9-9F10-28BAC15F227B}"/>
                </a:ext>
              </a:extLst>
            </p:cNvPr>
            <p:cNvSpPr/>
            <p:nvPr/>
          </p:nvSpPr>
          <p:spPr>
            <a:xfrm>
              <a:off x="4262437" y="24336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13834FB5-1938-4663-98FB-C58D54486445}"/>
                </a:ext>
              </a:extLst>
            </p:cNvPr>
            <p:cNvSpPr/>
            <p:nvPr/>
          </p:nvSpPr>
          <p:spPr>
            <a:xfrm>
              <a:off x="4414837" y="39576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59DA45AB-EB20-43DF-8560-1FE760EB3FCB}"/>
                </a:ext>
              </a:extLst>
            </p:cNvPr>
            <p:cNvSpPr/>
            <p:nvPr/>
          </p:nvSpPr>
          <p:spPr>
            <a:xfrm>
              <a:off x="4567237" y="27384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6E44A543-14A7-4622-8547-3A3F6061D5E7}"/>
                </a:ext>
              </a:extLst>
            </p:cNvPr>
            <p:cNvSpPr/>
            <p:nvPr/>
          </p:nvSpPr>
          <p:spPr>
            <a:xfrm>
              <a:off x="5634037" y="28908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9DC49234-3D01-44D0-B26C-0D60DD3EF43D}"/>
                </a:ext>
              </a:extLst>
            </p:cNvPr>
            <p:cNvSpPr/>
            <p:nvPr/>
          </p:nvSpPr>
          <p:spPr>
            <a:xfrm>
              <a:off x="4872037" y="30432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559ECD2B-FD95-481C-BDE2-A9995912108A}"/>
                </a:ext>
              </a:extLst>
            </p:cNvPr>
            <p:cNvSpPr/>
            <p:nvPr/>
          </p:nvSpPr>
          <p:spPr>
            <a:xfrm>
              <a:off x="4567237" y="5938837"/>
              <a:ext cx="161925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30CAB16D-486D-4D51-82FF-573B6342AAA3}"/>
                </a:ext>
              </a:extLst>
            </p:cNvPr>
            <p:cNvSpPr/>
            <p:nvPr/>
          </p:nvSpPr>
          <p:spPr>
            <a:xfrm>
              <a:off x="5100637" y="5329237"/>
              <a:ext cx="161925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AE6A2500-106E-43AC-A350-2073BE805607}"/>
                </a:ext>
              </a:extLst>
            </p:cNvPr>
            <p:cNvSpPr/>
            <p:nvPr/>
          </p:nvSpPr>
          <p:spPr>
            <a:xfrm>
              <a:off x="7234237" y="44148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840156D3-60FB-421C-AB51-111069BEE261}"/>
                </a:ext>
              </a:extLst>
            </p:cNvPr>
            <p:cNvSpPr/>
            <p:nvPr/>
          </p:nvSpPr>
          <p:spPr>
            <a:xfrm>
              <a:off x="7234237" y="48720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3232000A-F424-426D-8FA6-E84EDC6980C4}"/>
                </a:ext>
              </a:extLst>
            </p:cNvPr>
            <p:cNvSpPr/>
            <p:nvPr/>
          </p:nvSpPr>
          <p:spPr>
            <a:xfrm>
              <a:off x="7234237" y="5329237"/>
              <a:ext cx="161925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B47547B4-EF93-49AB-B960-7E68709F40AC}"/>
                </a:ext>
              </a:extLst>
            </p:cNvPr>
            <p:cNvSpPr/>
            <p:nvPr/>
          </p:nvSpPr>
          <p:spPr>
            <a:xfrm>
              <a:off x="6629400" y="1905000"/>
              <a:ext cx="0" cy="4419600"/>
            </a:xfrm>
            <a:custGeom>
              <a:avLst/>
              <a:gdLst/>
              <a:ahLst/>
              <a:cxnLst/>
              <a:rect l="l" t="t" r="r" b="b"/>
              <a:pathLst>
                <a:path h="4419600">
                  <a:moveTo>
                    <a:pt x="0" y="0"/>
                  </a:moveTo>
                  <a:lnTo>
                    <a:pt x="1" y="441960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9DA55FF4-6CF1-4EFD-98B0-D5A53F783861}"/>
                </a:ext>
              </a:extLst>
            </p:cNvPr>
            <p:cNvSpPr txBox="1"/>
            <p:nvPr/>
          </p:nvSpPr>
          <p:spPr>
            <a:xfrm>
              <a:off x="7470140" y="4315657"/>
              <a:ext cx="692785" cy="2940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40" dirty="0">
                  <a:latin typeface="Trebuchet MS"/>
                  <a:cs typeface="Trebuchet MS"/>
                </a:rPr>
                <a:t>Sports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D5507076-7F9B-41A3-9755-1419EA586B05}"/>
                </a:ext>
              </a:extLst>
            </p:cNvPr>
            <p:cNvSpPr txBox="1"/>
            <p:nvPr/>
          </p:nvSpPr>
          <p:spPr>
            <a:xfrm>
              <a:off x="7470140" y="4833818"/>
              <a:ext cx="845819" cy="7512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800" spc="55" dirty="0">
                  <a:latin typeface="Trebuchet MS"/>
                  <a:cs typeface="Trebuchet MS"/>
                </a:rPr>
                <a:t>S</a:t>
              </a:r>
              <a:r>
                <a:rPr sz="1800" spc="65" dirty="0">
                  <a:latin typeface="Trebuchet MS"/>
                  <a:cs typeface="Trebuchet MS"/>
                </a:rPr>
                <a:t>c</a:t>
              </a:r>
              <a:r>
                <a:rPr sz="1800" spc="5" dirty="0">
                  <a:latin typeface="Trebuchet MS"/>
                  <a:cs typeface="Trebuchet MS"/>
                </a:rPr>
                <a:t>i</a:t>
              </a:r>
              <a:r>
                <a:rPr sz="1800" spc="55" dirty="0">
                  <a:latin typeface="Trebuchet MS"/>
                  <a:cs typeface="Trebuchet MS"/>
                </a:rPr>
                <a:t>e</a:t>
              </a:r>
              <a:r>
                <a:rPr sz="1800" spc="50" dirty="0">
                  <a:latin typeface="Trebuchet MS"/>
                  <a:cs typeface="Trebuchet MS"/>
                </a:rPr>
                <a:t>n</a:t>
              </a:r>
              <a:r>
                <a:rPr sz="1800" spc="40" dirty="0">
                  <a:latin typeface="Trebuchet MS"/>
                  <a:cs typeface="Trebuchet MS"/>
                </a:rPr>
                <a:t>c</a:t>
              </a:r>
              <a:r>
                <a:rPr sz="1800" spc="50" dirty="0">
                  <a:latin typeface="Trebuchet MS"/>
                  <a:cs typeface="Trebuchet MS"/>
                </a:rPr>
                <a:t>e</a:t>
              </a:r>
              <a:endParaRPr sz="1800">
                <a:latin typeface="Trebuchet MS"/>
                <a:cs typeface="Trebuchet MS"/>
              </a:endParaRPr>
            </a:p>
            <a:p>
              <a:pPr marL="12700">
                <a:lnSpc>
                  <a:spcPct val="100000"/>
                </a:lnSpc>
                <a:spcBef>
                  <a:spcPts val="1440"/>
                </a:spcBef>
              </a:pPr>
              <a:r>
                <a:rPr sz="1800" spc="45" dirty="0">
                  <a:latin typeface="Trebuchet MS"/>
                  <a:cs typeface="Trebuchet MS"/>
                </a:rPr>
                <a:t>Arts</a:t>
              </a:r>
              <a:endParaRPr sz="180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986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Document = ?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E78591E-777C-49C8-AEA6-D19DA0E941C8}"/>
              </a:ext>
            </a:extLst>
          </p:cNvPr>
          <p:cNvSpPr/>
          <p:nvPr/>
        </p:nvSpPr>
        <p:spPr>
          <a:xfrm>
            <a:off x="6999775" y="4115899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1FF20E1F-65DF-4A5A-9F95-703DD1C83E5A}"/>
              </a:ext>
            </a:extLst>
          </p:cNvPr>
          <p:cNvSpPr/>
          <p:nvPr/>
        </p:nvSpPr>
        <p:spPr>
          <a:xfrm>
            <a:off x="6999775" y="4573099"/>
            <a:ext cx="161925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6E116033-46DA-4319-AD79-66B6137FE42E}"/>
              </a:ext>
            </a:extLst>
          </p:cNvPr>
          <p:cNvSpPr/>
          <p:nvPr/>
        </p:nvSpPr>
        <p:spPr>
          <a:xfrm>
            <a:off x="6999775" y="5030299"/>
            <a:ext cx="161925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4D11C13F-B04E-489C-B589-0A7E02CDB31C}"/>
              </a:ext>
            </a:extLst>
          </p:cNvPr>
          <p:cNvSpPr/>
          <p:nvPr/>
        </p:nvSpPr>
        <p:spPr>
          <a:xfrm>
            <a:off x="6394938" y="1606062"/>
            <a:ext cx="0" cy="4419600"/>
          </a:xfrm>
          <a:custGeom>
            <a:avLst/>
            <a:gdLst/>
            <a:ahLst/>
            <a:cxnLst/>
            <a:rect l="l" t="t" r="r" b="b"/>
            <a:pathLst>
              <a:path h="4419600">
                <a:moveTo>
                  <a:pt x="0" y="0"/>
                </a:moveTo>
                <a:lnTo>
                  <a:pt x="1" y="441960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7">
            <a:extLst>
              <a:ext uri="{FF2B5EF4-FFF2-40B4-BE49-F238E27FC236}">
                <a16:creationId xmlns:a16="http://schemas.microsoft.com/office/drawing/2014/main" id="{F5039087-BDAA-4AD0-8ED2-53601C09454C}"/>
              </a:ext>
            </a:extLst>
          </p:cNvPr>
          <p:cNvGrpSpPr/>
          <p:nvPr/>
        </p:nvGrpSpPr>
        <p:grpSpPr>
          <a:xfrm>
            <a:off x="1360975" y="1148862"/>
            <a:ext cx="4910455" cy="4827905"/>
            <a:chOff x="1595437" y="1447800"/>
            <a:chExt cx="4910455" cy="4827905"/>
          </a:xfrm>
        </p:grpSpPr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41885E48-4934-47A7-9CD7-0D717FDE270A}"/>
                </a:ext>
              </a:extLst>
            </p:cNvPr>
            <p:cNvSpPr/>
            <p:nvPr/>
          </p:nvSpPr>
          <p:spPr>
            <a:xfrm>
              <a:off x="1752600" y="4343400"/>
              <a:ext cx="2133600" cy="1919605"/>
            </a:xfrm>
            <a:custGeom>
              <a:avLst/>
              <a:gdLst/>
              <a:ahLst/>
              <a:cxnLst/>
              <a:rect l="l" t="t" r="r" b="b"/>
              <a:pathLst>
                <a:path w="2133600" h="1919604">
                  <a:moveTo>
                    <a:pt x="2133601" y="0"/>
                  </a:moveTo>
                  <a:lnTo>
                    <a:pt x="2080295" y="13998"/>
                  </a:lnTo>
                  <a:lnTo>
                    <a:pt x="2027192" y="28165"/>
                  </a:lnTo>
                  <a:lnTo>
                    <a:pt x="1974495" y="42672"/>
                  </a:lnTo>
                  <a:lnTo>
                    <a:pt x="1922408" y="57686"/>
                  </a:lnTo>
                  <a:lnTo>
                    <a:pt x="1871134" y="73377"/>
                  </a:lnTo>
                  <a:lnTo>
                    <a:pt x="1820876" y="89916"/>
                  </a:lnTo>
                  <a:lnTo>
                    <a:pt x="1771837" y="107470"/>
                  </a:lnTo>
                  <a:lnTo>
                    <a:pt x="1724220" y="126209"/>
                  </a:lnTo>
                  <a:lnTo>
                    <a:pt x="1678229" y="146304"/>
                  </a:lnTo>
                  <a:lnTo>
                    <a:pt x="1634067" y="167922"/>
                  </a:lnTo>
                  <a:lnTo>
                    <a:pt x="1591937" y="191233"/>
                  </a:lnTo>
                  <a:lnTo>
                    <a:pt x="1552042" y="216408"/>
                  </a:lnTo>
                  <a:lnTo>
                    <a:pt x="1514585" y="243614"/>
                  </a:lnTo>
                  <a:lnTo>
                    <a:pt x="1479770" y="273021"/>
                  </a:lnTo>
                  <a:lnTo>
                    <a:pt x="1447800" y="304800"/>
                  </a:lnTo>
                  <a:lnTo>
                    <a:pt x="1423807" y="334966"/>
                  </a:lnTo>
                  <a:lnTo>
                    <a:pt x="1390848" y="401070"/>
                  </a:lnTo>
                  <a:lnTo>
                    <a:pt x="1372655" y="473935"/>
                  </a:lnTo>
                  <a:lnTo>
                    <a:pt x="1367118" y="512555"/>
                  </a:lnTo>
                  <a:lnTo>
                    <a:pt x="1362899" y="552446"/>
                  </a:lnTo>
                  <a:lnTo>
                    <a:pt x="1359208" y="593470"/>
                  </a:lnTo>
                  <a:lnTo>
                    <a:pt x="1355253" y="635486"/>
                  </a:lnTo>
                  <a:lnTo>
                    <a:pt x="1350243" y="678355"/>
                  </a:lnTo>
                  <a:lnTo>
                    <a:pt x="1343388" y="721938"/>
                  </a:lnTo>
                  <a:lnTo>
                    <a:pt x="1333896" y="766095"/>
                  </a:lnTo>
                  <a:lnTo>
                    <a:pt x="1320976" y="810685"/>
                  </a:lnTo>
                  <a:lnTo>
                    <a:pt x="1303838" y="855571"/>
                  </a:lnTo>
                  <a:lnTo>
                    <a:pt x="1281690" y="900612"/>
                  </a:lnTo>
                  <a:lnTo>
                    <a:pt x="1253741" y="945668"/>
                  </a:lnTo>
                  <a:lnTo>
                    <a:pt x="1219200" y="990600"/>
                  </a:lnTo>
                  <a:lnTo>
                    <a:pt x="1193479" y="1019531"/>
                  </a:lnTo>
                  <a:lnTo>
                    <a:pt x="1164471" y="1049785"/>
                  </a:lnTo>
                  <a:lnTo>
                    <a:pt x="1132443" y="1081225"/>
                  </a:lnTo>
                  <a:lnTo>
                    <a:pt x="1097663" y="1113709"/>
                  </a:lnTo>
                  <a:lnTo>
                    <a:pt x="1060397" y="1147100"/>
                  </a:lnTo>
                  <a:lnTo>
                    <a:pt x="1020913" y="1181257"/>
                  </a:lnTo>
                  <a:lnTo>
                    <a:pt x="979478" y="1216041"/>
                  </a:lnTo>
                  <a:lnTo>
                    <a:pt x="936358" y="1251313"/>
                  </a:lnTo>
                  <a:lnTo>
                    <a:pt x="891822" y="1286934"/>
                  </a:lnTo>
                  <a:lnTo>
                    <a:pt x="846136" y="1322763"/>
                  </a:lnTo>
                  <a:lnTo>
                    <a:pt x="799568" y="1358662"/>
                  </a:lnTo>
                  <a:lnTo>
                    <a:pt x="752383" y="1394492"/>
                  </a:lnTo>
                  <a:lnTo>
                    <a:pt x="704851" y="1430112"/>
                  </a:lnTo>
                  <a:lnTo>
                    <a:pt x="657237" y="1465384"/>
                  </a:lnTo>
                  <a:lnTo>
                    <a:pt x="609809" y="1500168"/>
                  </a:lnTo>
                  <a:lnTo>
                    <a:pt x="562834" y="1534325"/>
                  </a:lnTo>
                  <a:lnTo>
                    <a:pt x="516579" y="1567716"/>
                  </a:lnTo>
                  <a:lnTo>
                    <a:pt x="471311" y="1600200"/>
                  </a:lnTo>
                  <a:lnTo>
                    <a:pt x="427297" y="1631640"/>
                  </a:lnTo>
                  <a:lnTo>
                    <a:pt x="384805" y="1661894"/>
                  </a:lnTo>
                  <a:lnTo>
                    <a:pt x="344102" y="1690825"/>
                  </a:lnTo>
                  <a:lnTo>
                    <a:pt x="305454" y="1718292"/>
                  </a:lnTo>
                  <a:lnTo>
                    <a:pt x="269129" y="1744157"/>
                  </a:lnTo>
                  <a:lnTo>
                    <a:pt x="235394" y="1768280"/>
                  </a:lnTo>
                  <a:lnTo>
                    <a:pt x="204516" y="1790521"/>
                  </a:lnTo>
                  <a:lnTo>
                    <a:pt x="176762" y="1810741"/>
                  </a:lnTo>
                  <a:lnTo>
                    <a:pt x="152400" y="1828801"/>
                  </a:lnTo>
                  <a:lnTo>
                    <a:pt x="88552" y="1875309"/>
                  </a:lnTo>
                  <a:lnTo>
                    <a:pt x="46434" y="1903215"/>
                  </a:lnTo>
                  <a:lnTo>
                    <a:pt x="21580" y="1916535"/>
                  </a:lnTo>
                  <a:lnTo>
                    <a:pt x="9525" y="1919288"/>
                  </a:lnTo>
                  <a:lnTo>
                    <a:pt x="5804" y="1915493"/>
                  </a:lnTo>
                  <a:lnTo>
                    <a:pt x="5953" y="1909168"/>
                  </a:lnTo>
                  <a:lnTo>
                    <a:pt x="5506" y="1904331"/>
                  </a:lnTo>
                  <a:lnTo>
                    <a:pt x="0" y="190500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F246F530-7E74-46F2-BABF-7B807F151EB3}"/>
                </a:ext>
              </a:extLst>
            </p:cNvPr>
            <p:cNvSpPr/>
            <p:nvPr/>
          </p:nvSpPr>
          <p:spPr>
            <a:xfrm>
              <a:off x="3803261" y="2286000"/>
              <a:ext cx="235585" cy="2057400"/>
            </a:xfrm>
            <a:custGeom>
              <a:avLst/>
              <a:gdLst/>
              <a:ahLst/>
              <a:cxnLst/>
              <a:rect l="l" t="t" r="r" b="b"/>
              <a:pathLst>
                <a:path w="235585" h="2057400">
                  <a:moveTo>
                    <a:pt x="82938" y="2057401"/>
                  </a:moveTo>
                  <a:lnTo>
                    <a:pt x="118039" y="2024521"/>
                  </a:lnTo>
                  <a:lnTo>
                    <a:pt x="151474" y="1990309"/>
                  </a:lnTo>
                  <a:lnTo>
                    <a:pt x="181576" y="1953431"/>
                  </a:lnTo>
                  <a:lnTo>
                    <a:pt x="206680" y="1912554"/>
                  </a:lnTo>
                  <a:lnTo>
                    <a:pt x="225119" y="1866345"/>
                  </a:lnTo>
                  <a:lnTo>
                    <a:pt x="235227" y="1813472"/>
                  </a:lnTo>
                  <a:lnTo>
                    <a:pt x="235338" y="1752600"/>
                  </a:lnTo>
                  <a:lnTo>
                    <a:pt x="230021" y="1719707"/>
                  </a:lnTo>
                  <a:lnTo>
                    <a:pt x="206055" y="1651755"/>
                  </a:lnTo>
                  <a:lnTo>
                    <a:pt x="188908" y="1616196"/>
                  </a:lnTo>
                  <a:lnTo>
                    <a:pt x="169316" y="1579248"/>
                  </a:lnTo>
                  <a:lnTo>
                    <a:pt x="148031" y="1540662"/>
                  </a:lnTo>
                  <a:lnTo>
                    <a:pt x="125801" y="1500188"/>
                  </a:lnTo>
                  <a:lnTo>
                    <a:pt x="103377" y="1457575"/>
                  </a:lnTo>
                  <a:lnTo>
                    <a:pt x="81508" y="1412574"/>
                  </a:lnTo>
                  <a:lnTo>
                    <a:pt x="60945" y="1364936"/>
                  </a:lnTo>
                  <a:lnTo>
                    <a:pt x="42436" y="1314409"/>
                  </a:lnTo>
                  <a:lnTo>
                    <a:pt x="26733" y="1260744"/>
                  </a:lnTo>
                  <a:lnTo>
                    <a:pt x="14583" y="1203691"/>
                  </a:lnTo>
                  <a:lnTo>
                    <a:pt x="6738" y="1143000"/>
                  </a:lnTo>
                  <a:lnTo>
                    <a:pt x="3851" y="1104155"/>
                  </a:lnTo>
                  <a:lnTo>
                    <a:pt x="1791" y="1063863"/>
                  </a:lnTo>
                  <a:lnTo>
                    <a:pt x="519" y="1022190"/>
                  </a:lnTo>
                  <a:lnTo>
                    <a:pt x="0" y="979202"/>
                  </a:lnTo>
                  <a:lnTo>
                    <a:pt x="194" y="934964"/>
                  </a:lnTo>
                  <a:lnTo>
                    <a:pt x="1064" y="889543"/>
                  </a:lnTo>
                  <a:lnTo>
                    <a:pt x="2574" y="843004"/>
                  </a:lnTo>
                  <a:lnTo>
                    <a:pt x="4684" y="795412"/>
                  </a:lnTo>
                  <a:lnTo>
                    <a:pt x="7358" y="746834"/>
                  </a:lnTo>
                  <a:lnTo>
                    <a:pt x="10559" y="697336"/>
                  </a:lnTo>
                  <a:lnTo>
                    <a:pt x="14247" y="646983"/>
                  </a:lnTo>
                  <a:lnTo>
                    <a:pt x="18387" y="595840"/>
                  </a:lnTo>
                  <a:lnTo>
                    <a:pt x="22940" y="543975"/>
                  </a:lnTo>
                  <a:lnTo>
                    <a:pt x="27869" y="491451"/>
                  </a:lnTo>
                  <a:lnTo>
                    <a:pt x="33136" y="438336"/>
                  </a:lnTo>
                  <a:lnTo>
                    <a:pt x="38704" y="384695"/>
                  </a:lnTo>
                  <a:lnTo>
                    <a:pt x="44535" y="330593"/>
                  </a:lnTo>
                  <a:lnTo>
                    <a:pt x="50591" y="276097"/>
                  </a:lnTo>
                  <a:lnTo>
                    <a:pt x="56835" y="221272"/>
                  </a:lnTo>
                  <a:lnTo>
                    <a:pt x="63229" y="166184"/>
                  </a:lnTo>
                  <a:lnTo>
                    <a:pt x="69736" y="110899"/>
                  </a:lnTo>
                  <a:lnTo>
                    <a:pt x="76319" y="55482"/>
                  </a:lnTo>
                  <a:lnTo>
                    <a:pt x="829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1335C995-E330-43DD-94A6-72FC35A13908}"/>
                </a:ext>
              </a:extLst>
            </p:cNvPr>
            <p:cNvSpPr/>
            <p:nvPr/>
          </p:nvSpPr>
          <p:spPr>
            <a:xfrm>
              <a:off x="3924300" y="4338620"/>
              <a:ext cx="2569210" cy="704850"/>
            </a:xfrm>
            <a:custGeom>
              <a:avLst/>
              <a:gdLst/>
              <a:ahLst/>
              <a:cxnLst/>
              <a:rect l="l" t="t" r="r" b="b"/>
              <a:pathLst>
                <a:path w="2569210" h="704850">
                  <a:moveTo>
                    <a:pt x="0" y="4779"/>
                  </a:moveTo>
                  <a:lnTo>
                    <a:pt x="228" y="50346"/>
                  </a:lnTo>
                  <a:lnTo>
                    <a:pt x="1828" y="95000"/>
                  </a:lnTo>
                  <a:lnTo>
                    <a:pt x="6172" y="137824"/>
                  </a:lnTo>
                  <a:lnTo>
                    <a:pt x="14630" y="177905"/>
                  </a:lnTo>
                  <a:lnTo>
                    <a:pt x="28575" y="214329"/>
                  </a:lnTo>
                  <a:lnTo>
                    <a:pt x="78409" y="272546"/>
                  </a:lnTo>
                  <a:lnTo>
                    <a:pt x="117043" y="292510"/>
                  </a:lnTo>
                  <a:lnTo>
                    <a:pt x="166649" y="305159"/>
                  </a:lnTo>
                  <a:lnTo>
                    <a:pt x="228600" y="309579"/>
                  </a:lnTo>
                  <a:lnTo>
                    <a:pt x="257524" y="307921"/>
                  </a:lnTo>
                  <a:lnTo>
                    <a:pt x="323756" y="295534"/>
                  </a:lnTo>
                  <a:lnTo>
                    <a:pt x="360683" y="285390"/>
                  </a:lnTo>
                  <a:lnTo>
                    <a:pt x="399897" y="273003"/>
                  </a:lnTo>
                  <a:lnTo>
                    <a:pt x="441209" y="258665"/>
                  </a:lnTo>
                  <a:lnTo>
                    <a:pt x="484427" y="242669"/>
                  </a:lnTo>
                  <a:lnTo>
                    <a:pt x="529362" y="225308"/>
                  </a:lnTo>
                  <a:lnTo>
                    <a:pt x="575823" y="206873"/>
                  </a:lnTo>
                  <a:lnTo>
                    <a:pt x="623621" y="187659"/>
                  </a:lnTo>
                  <a:lnTo>
                    <a:pt x="672564" y="167957"/>
                  </a:lnTo>
                  <a:lnTo>
                    <a:pt x="722464" y="148059"/>
                  </a:lnTo>
                  <a:lnTo>
                    <a:pt x="773129" y="128259"/>
                  </a:lnTo>
                  <a:lnTo>
                    <a:pt x="824369" y="108850"/>
                  </a:lnTo>
                  <a:lnTo>
                    <a:pt x="875995" y="90123"/>
                  </a:lnTo>
                  <a:lnTo>
                    <a:pt x="927816" y="72371"/>
                  </a:lnTo>
                  <a:lnTo>
                    <a:pt x="979642" y="55888"/>
                  </a:lnTo>
                  <a:lnTo>
                    <a:pt x="1031282" y="40965"/>
                  </a:lnTo>
                  <a:lnTo>
                    <a:pt x="1082547" y="27895"/>
                  </a:lnTo>
                  <a:lnTo>
                    <a:pt x="1133247" y="16971"/>
                  </a:lnTo>
                  <a:lnTo>
                    <a:pt x="1183190" y="8485"/>
                  </a:lnTo>
                  <a:lnTo>
                    <a:pt x="1232187" y="2731"/>
                  </a:lnTo>
                  <a:lnTo>
                    <a:pt x="1280048" y="0"/>
                  </a:lnTo>
                  <a:lnTo>
                    <a:pt x="1326583" y="585"/>
                  </a:lnTo>
                  <a:lnTo>
                    <a:pt x="1371600" y="4779"/>
                  </a:lnTo>
                  <a:lnTo>
                    <a:pt x="1416438" y="12718"/>
                  </a:lnTo>
                  <a:lnTo>
                    <a:pt x="1462440" y="24159"/>
                  </a:lnTo>
                  <a:lnTo>
                    <a:pt x="1509433" y="38824"/>
                  </a:lnTo>
                  <a:lnTo>
                    <a:pt x="1557241" y="56434"/>
                  </a:lnTo>
                  <a:lnTo>
                    <a:pt x="1605687" y="76712"/>
                  </a:lnTo>
                  <a:lnTo>
                    <a:pt x="1654596" y="99379"/>
                  </a:lnTo>
                  <a:lnTo>
                    <a:pt x="1703793" y="124158"/>
                  </a:lnTo>
                  <a:lnTo>
                    <a:pt x="1753103" y="150771"/>
                  </a:lnTo>
                  <a:lnTo>
                    <a:pt x="1802349" y="178939"/>
                  </a:lnTo>
                  <a:lnTo>
                    <a:pt x="1851356" y="208385"/>
                  </a:lnTo>
                  <a:lnTo>
                    <a:pt x="1899948" y="238831"/>
                  </a:lnTo>
                  <a:lnTo>
                    <a:pt x="1947951" y="269999"/>
                  </a:lnTo>
                  <a:lnTo>
                    <a:pt x="1995187" y="301610"/>
                  </a:lnTo>
                  <a:lnTo>
                    <a:pt x="2041483" y="333387"/>
                  </a:lnTo>
                  <a:lnTo>
                    <a:pt x="2086661" y="365053"/>
                  </a:lnTo>
                  <a:lnTo>
                    <a:pt x="2130548" y="396328"/>
                  </a:lnTo>
                  <a:lnTo>
                    <a:pt x="2172966" y="426934"/>
                  </a:lnTo>
                  <a:lnTo>
                    <a:pt x="2213741" y="456595"/>
                  </a:lnTo>
                  <a:lnTo>
                    <a:pt x="2252697" y="485032"/>
                  </a:lnTo>
                  <a:lnTo>
                    <a:pt x="2289658" y="511966"/>
                  </a:lnTo>
                  <a:lnTo>
                    <a:pt x="2324450" y="537121"/>
                  </a:lnTo>
                  <a:lnTo>
                    <a:pt x="2356895" y="560217"/>
                  </a:lnTo>
                  <a:lnTo>
                    <a:pt x="2414046" y="599124"/>
                  </a:lnTo>
                  <a:lnTo>
                    <a:pt x="2505604" y="655589"/>
                  </a:lnTo>
                  <a:lnTo>
                    <a:pt x="2546814" y="682804"/>
                  </a:lnTo>
                  <a:lnTo>
                    <a:pt x="2566364" y="698355"/>
                  </a:lnTo>
                  <a:lnTo>
                    <a:pt x="2568585" y="704575"/>
                  </a:lnTo>
                  <a:lnTo>
                    <a:pt x="2557811" y="703798"/>
                  </a:lnTo>
                  <a:lnTo>
                    <a:pt x="2538372" y="698355"/>
                  </a:lnTo>
                  <a:lnTo>
                    <a:pt x="2514601" y="69057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0FFDC887-738B-475E-812D-BE6C953B1B53}"/>
                </a:ext>
              </a:extLst>
            </p:cNvPr>
            <p:cNvSpPr/>
            <p:nvPr/>
          </p:nvSpPr>
          <p:spPr>
            <a:xfrm>
              <a:off x="1900237" y="26622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4441E2F0-3763-4E77-B7C4-3B6E999B6CD9}"/>
                </a:ext>
              </a:extLst>
            </p:cNvPr>
            <p:cNvSpPr/>
            <p:nvPr/>
          </p:nvSpPr>
          <p:spPr>
            <a:xfrm>
              <a:off x="4110037" y="33480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C64BD5A0-01D7-4DBB-B569-6677CDC9D001}"/>
                </a:ext>
              </a:extLst>
            </p:cNvPr>
            <p:cNvSpPr/>
            <p:nvPr/>
          </p:nvSpPr>
          <p:spPr>
            <a:xfrm>
              <a:off x="4643437" y="4872037"/>
              <a:ext cx="161925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7C510692-743C-48B0-9845-9B8E34435344}"/>
                </a:ext>
              </a:extLst>
            </p:cNvPr>
            <p:cNvSpPr/>
            <p:nvPr/>
          </p:nvSpPr>
          <p:spPr>
            <a:xfrm>
              <a:off x="2052637" y="31956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1B2C7C25-51F0-49F6-80AC-D0380E84969A}"/>
                </a:ext>
              </a:extLst>
            </p:cNvPr>
            <p:cNvSpPr/>
            <p:nvPr/>
          </p:nvSpPr>
          <p:spPr>
            <a:xfrm>
              <a:off x="2205037" y="42624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FAD1C192-AEF2-442B-BB93-06A36EEAD002}"/>
                </a:ext>
              </a:extLst>
            </p:cNvPr>
            <p:cNvSpPr/>
            <p:nvPr/>
          </p:nvSpPr>
          <p:spPr>
            <a:xfrm>
              <a:off x="3119437" y="26622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E57D2E5E-3506-4EEA-B4BA-810CF958F9B9}"/>
                </a:ext>
              </a:extLst>
            </p:cNvPr>
            <p:cNvSpPr/>
            <p:nvPr/>
          </p:nvSpPr>
          <p:spPr>
            <a:xfrm>
              <a:off x="1595437" y="36528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23B3C4A7-70E0-4AD9-9E78-61EE4A295220}"/>
                </a:ext>
              </a:extLst>
            </p:cNvPr>
            <p:cNvSpPr/>
            <p:nvPr/>
          </p:nvSpPr>
          <p:spPr>
            <a:xfrm>
              <a:off x="2662237" y="34242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9342A183-0750-4585-A3D6-8C594B6C3657}"/>
                </a:ext>
              </a:extLst>
            </p:cNvPr>
            <p:cNvSpPr/>
            <p:nvPr/>
          </p:nvSpPr>
          <p:spPr>
            <a:xfrm>
              <a:off x="3348037" y="30432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1F965961-8B7E-4022-A223-E24F22FBEE4C}"/>
                </a:ext>
              </a:extLst>
            </p:cNvPr>
            <p:cNvSpPr/>
            <p:nvPr/>
          </p:nvSpPr>
          <p:spPr>
            <a:xfrm>
              <a:off x="2967037" y="4262437"/>
              <a:ext cx="161925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924A7BB9-C8F7-4264-8890-669FE8342575}"/>
                </a:ext>
              </a:extLst>
            </p:cNvPr>
            <p:cNvSpPr/>
            <p:nvPr/>
          </p:nvSpPr>
          <p:spPr>
            <a:xfrm>
              <a:off x="4262437" y="24336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0E7E85EE-9ECE-4BFD-A260-08A86A679952}"/>
                </a:ext>
              </a:extLst>
            </p:cNvPr>
            <p:cNvSpPr/>
            <p:nvPr/>
          </p:nvSpPr>
          <p:spPr>
            <a:xfrm>
              <a:off x="4414837" y="39576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0AD3D4EF-BD13-4D41-B75F-45DAE7F05A6F}"/>
                </a:ext>
              </a:extLst>
            </p:cNvPr>
            <p:cNvSpPr/>
            <p:nvPr/>
          </p:nvSpPr>
          <p:spPr>
            <a:xfrm>
              <a:off x="4567237" y="27384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940B8927-FC3D-4826-A33E-F79FB455C1D4}"/>
                </a:ext>
              </a:extLst>
            </p:cNvPr>
            <p:cNvSpPr/>
            <p:nvPr/>
          </p:nvSpPr>
          <p:spPr>
            <a:xfrm>
              <a:off x="5634037" y="28908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BC33505F-0453-43AB-B5C7-777B7C9558AC}"/>
                </a:ext>
              </a:extLst>
            </p:cNvPr>
            <p:cNvSpPr/>
            <p:nvPr/>
          </p:nvSpPr>
          <p:spPr>
            <a:xfrm>
              <a:off x="4872037" y="3043237"/>
              <a:ext cx="161925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E622AD09-5036-4463-9CA0-0866B7A08B0D}"/>
                </a:ext>
              </a:extLst>
            </p:cNvPr>
            <p:cNvSpPr/>
            <p:nvPr/>
          </p:nvSpPr>
          <p:spPr>
            <a:xfrm>
              <a:off x="4033837" y="5024437"/>
              <a:ext cx="161925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5A9EF058-C8AE-4981-88A0-A318492C7C55}"/>
                </a:ext>
              </a:extLst>
            </p:cNvPr>
            <p:cNvSpPr/>
            <p:nvPr/>
          </p:nvSpPr>
          <p:spPr>
            <a:xfrm>
              <a:off x="4567237" y="5938837"/>
              <a:ext cx="161925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23022233-F66F-4B7A-A3C3-86AA34D51FF9}"/>
                </a:ext>
              </a:extLst>
            </p:cNvPr>
            <p:cNvSpPr/>
            <p:nvPr/>
          </p:nvSpPr>
          <p:spPr>
            <a:xfrm>
              <a:off x="5100637" y="5329237"/>
              <a:ext cx="161925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85E5EF34-153E-4F77-884E-68D69709DF28}"/>
                </a:ext>
              </a:extLst>
            </p:cNvPr>
            <p:cNvSpPr/>
            <p:nvPr/>
          </p:nvSpPr>
          <p:spPr>
            <a:xfrm>
              <a:off x="3505200" y="3886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709C7B99-32BA-4A1F-821A-CE60D56D2025}"/>
                </a:ext>
              </a:extLst>
            </p:cNvPr>
            <p:cNvSpPr/>
            <p:nvPr/>
          </p:nvSpPr>
          <p:spPr>
            <a:xfrm>
              <a:off x="3505200" y="3886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0C1E1BAC-8930-4FBE-834E-7023C54E8F1E}"/>
                </a:ext>
              </a:extLst>
            </p:cNvPr>
            <p:cNvSpPr/>
            <p:nvPr/>
          </p:nvSpPr>
          <p:spPr>
            <a:xfrm>
              <a:off x="3543300" y="1447800"/>
              <a:ext cx="76200" cy="2362200"/>
            </a:xfrm>
            <a:custGeom>
              <a:avLst/>
              <a:gdLst/>
              <a:ahLst/>
              <a:cxnLst/>
              <a:rect l="l" t="t" r="r" b="b"/>
              <a:pathLst>
                <a:path w="76200" h="2362200">
                  <a:moveTo>
                    <a:pt x="33337" y="2286000"/>
                  </a:moveTo>
                  <a:lnTo>
                    <a:pt x="0" y="2286000"/>
                  </a:lnTo>
                  <a:lnTo>
                    <a:pt x="38100" y="2362200"/>
                  </a:lnTo>
                  <a:lnTo>
                    <a:pt x="69850" y="2298700"/>
                  </a:lnTo>
                  <a:lnTo>
                    <a:pt x="33337" y="2298700"/>
                  </a:lnTo>
                  <a:lnTo>
                    <a:pt x="33337" y="2286000"/>
                  </a:lnTo>
                  <a:close/>
                </a:path>
                <a:path w="76200" h="2362200">
                  <a:moveTo>
                    <a:pt x="42862" y="0"/>
                  </a:moveTo>
                  <a:lnTo>
                    <a:pt x="33337" y="0"/>
                  </a:lnTo>
                  <a:lnTo>
                    <a:pt x="33337" y="2298700"/>
                  </a:lnTo>
                  <a:lnTo>
                    <a:pt x="42862" y="2298700"/>
                  </a:lnTo>
                  <a:lnTo>
                    <a:pt x="42862" y="0"/>
                  </a:lnTo>
                  <a:close/>
                </a:path>
                <a:path w="76200" h="2362200">
                  <a:moveTo>
                    <a:pt x="76200" y="2286000"/>
                  </a:moveTo>
                  <a:lnTo>
                    <a:pt x="42862" y="2286000"/>
                  </a:lnTo>
                  <a:lnTo>
                    <a:pt x="42862" y="2298700"/>
                  </a:lnTo>
                  <a:lnTo>
                    <a:pt x="69850" y="2298700"/>
                  </a:lnTo>
                  <a:lnTo>
                    <a:pt x="76200" y="228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2">
            <a:extLst>
              <a:ext uri="{FF2B5EF4-FFF2-40B4-BE49-F238E27FC236}">
                <a16:creationId xmlns:a16="http://schemas.microsoft.com/office/drawing/2014/main" id="{EFAF192B-ED04-4289-8F12-F8A0357B8DF1}"/>
              </a:ext>
            </a:extLst>
          </p:cNvPr>
          <p:cNvSpPr txBox="1"/>
          <p:nvPr/>
        </p:nvSpPr>
        <p:spPr>
          <a:xfrm>
            <a:off x="7235678" y="4016719"/>
            <a:ext cx="692785" cy="294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40" dirty="0">
                <a:latin typeface="Trebuchet MS"/>
                <a:cs typeface="Trebuchet MS"/>
              </a:rPr>
              <a:t>Sports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DF46ED09-86EC-4631-978A-9B70A3CA0167}"/>
              </a:ext>
            </a:extLst>
          </p:cNvPr>
          <p:cNvSpPr txBox="1"/>
          <p:nvPr/>
        </p:nvSpPr>
        <p:spPr>
          <a:xfrm>
            <a:off x="7235678" y="4534880"/>
            <a:ext cx="845819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5" dirty="0">
                <a:latin typeface="Trebuchet MS"/>
                <a:cs typeface="Trebuchet MS"/>
              </a:rPr>
              <a:t>S</a:t>
            </a:r>
            <a:r>
              <a:rPr sz="1800" spc="65" dirty="0">
                <a:latin typeface="Trebuchet MS"/>
                <a:cs typeface="Trebuchet MS"/>
              </a:rPr>
              <a:t>c</a:t>
            </a:r>
            <a:r>
              <a:rPr sz="1800" spc="5" dirty="0">
                <a:latin typeface="Trebuchet MS"/>
                <a:cs typeface="Trebuchet MS"/>
              </a:rPr>
              <a:t>i</a:t>
            </a:r>
            <a:r>
              <a:rPr sz="1800" spc="55" dirty="0">
                <a:latin typeface="Trebuchet MS"/>
                <a:cs typeface="Trebuchet MS"/>
              </a:rPr>
              <a:t>e</a:t>
            </a:r>
            <a:r>
              <a:rPr sz="1800" spc="50" dirty="0">
                <a:latin typeface="Trebuchet MS"/>
                <a:cs typeface="Trebuchet MS"/>
              </a:rPr>
              <a:t>n</a:t>
            </a:r>
            <a:r>
              <a:rPr sz="1800" spc="40" dirty="0">
                <a:latin typeface="Trebuchet MS"/>
                <a:cs typeface="Trebuchet MS"/>
              </a:rPr>
              <a:t>c</a:t>
            </a:r>
            <a:r>
              <a:rPr sz="1800" spc="50" dirty="0">
                <a:latin typeface="Trebuchet MS"/>
                <a:cs typeface="Trebuchet MS"/>
              </a:rPr>
              <a:t>e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spc="45" dirty="0">
                <a:latin typeface="Trebuchet MS"/>
                <a:cs typeface="Trebuchet MS"/>
              </a:rPr>
              <a:t>Arts</a:t>
            </a:r>
            <a:endParaRPr sz="1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174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 Variants </a:t>
            </a:r>
            <a:r>
              <a:rPr lang="en-US" altLang="zh-CN" dirty="0" err="1"/>
              <a:t>w.r.t.</a:t>
            </a:r>
            <a:r>
              <a:rPr lang="en-US" altLang="zh-CN" dirty="0"/>
              <a:t> 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4150" indent="-171450">
              <a:lnSpc>
                <a:spcPct val="100000"/>
              </a:lnSpc>
              <a:spcBef>
                <a:spcPts val="6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dirty="0">
                <a:latin typeface="Calibri"/>
                <a:cs typeface="Calibri"/>
              </a:rPr>
              <a:t>Binary</a:t>
            </a:r>
            <a:r>
              <a:rPr lang="en-US" altLang="zh-CN" spc="-10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Multi-class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10" dirty="0">
                <a:latin typeface="Calibri"/>
                <a:cs typeface="Calibri"/>
              </a:rPr>
              <a:t>Hierarchical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48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Multi-label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Structured</a:t>
            </a:r>
            <a:r>
              <a:rPr lang="en-US" altLang="zh-CN" spc="-1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Predictions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8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dirty="0">
                <a:latin typeface="Calibri"/>
                <a:cs typeface="Calibri"/>
              </a:rPr>
              <a:t>……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40AD22F-0DD3-4DEC-BF59-0A56DDE96AC9}"/>
              </a:ext>
            </a:extLst>
          </p:cNvPr>
          <p:cNvSpPr/>
          <p:nvPr/>
        </p:nvSpPr>
        <p:spPr>
          <a:xfrm>
            <a:off x="0" y="2681845"/>
            <a:ext cx="591820" cy="358140"/>
          </a:xfrm>
          <a:custGeom>
            <a:avLst/>
            <a:gdLst/>
            <a:ahLst/>
            <a:cxnLst/>
            <a:rect l="l" t="t" r="r" b="b"/>
            <a:pathLst>
              <a:path w="591819" h="358139">
                <a:moveTo>
                  <a:pt x="413054" y="0"/>
                </a:moveTo>
                <a:lnTo>
                  <a:pt x="413054" y="89386"/>
                </a:lnTo>
                <a:lnTo>
                  <a:pt x="0" y="89386"/>
                </a:lnTo>
                <a:lnTo>
                  <a:pt x="0" y="268156"/>
                </a:lnTo>
                <a:lnTo>
                  <a:pt x="413054" y="268156"/>
                </a:lnTo>
                <a:lnTo>
                  <a:pt x="413054" y="357541"/>
                </a:lnTo>
                <a:lnTo>
                  <a:pt x="591825" y="178771"/>
                </a:lnTo>
                <a:lnTo>
                  <a:pt x="413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251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e.g.(1) Text Categorization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5810"/>
            <a:ext cx="7886700" cy="4561919"/>
          </a:xfrm>
        </p:spPr>
        <p:txBody>
          <a:bodyPr/>
          <a:lstStyle/>
          <a:p>
            <a:r>
              <a:rPr lang="en-US" altLang="zh-CN" dirty="0"/>
              <a:t>Google News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D36DB41-625B-4C61-A885-9B647F2FC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12" y="1667757"/>
            <a:ext cx="7690338" cy="46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A3AA30-2FE5-4DFA-A0D0-CAA9B8643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3538C9-34C6-478C-A6F1-74EDF1329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C40572-45D7-4454-A3A3-1F559C66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81E171D-76F5-4D03-A113-0CC0D923668B}"/>
              </a:ext>
            </a:extLst>
          </p:cNvPr>
          <p:cNvSpPr txBox="1">
            <a:spLocks noGrp="1"/>
          </p:cNvSpPr>
          <p:nvPr/>
        </p:nvSpPr>
        <p:spPr>
          <a:xfrm>
            <a:off x="439985" y="259730"/>
            <a:ext cx="61969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rgbClr val="44546A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4000" b="0" spc="-5" dirty="0">
                <a:solidFill>
                  <a:schemeClr val="tx1"/>
                </a:solidFill>
                <a:latin typeface="+mn-lt"/>
                <a:cs typeface="Century" panose="02040604050505020304"/>
              </a:rPr>
              <a:t>Roadmap</a:t>
            </a:r>
            <a:endParaRPr sz="4000" dirty="0">
              <a:solidFill>
                <a:schemeClr val="tx1"/>
              </a:solidFill>
              <a:latin typeface="+mn-lt"/>
              <a:cs typeface="Century" panose="02040604050505020304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0E6FF05-2549-4264-981C-4256C0CA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972" y="64231"/>
            <a:ext cx="595071" cy="5949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06F2198-24B7-4CB4-B092-D518C5F803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196850" y="795786"/>
            <a:ext cx="8318500" cy="234315"/>
          </a:xfrm>
          <a:prstGeom prst="rect">
            <a:avLst/>
          </a:prstGeom>
        </p:spPr>
      </p:pic>
      <p:pic>
        <p:nvPicPr>
          <p:cNvPr id="15" name="图片 14" descr="地图上有字&#10;&#10;描述已自动生成">
            <a:extLst>
              <a:ext uri="{FF2B5EF4-FFF2-40B4-BE49-F238E27FC236}">
                <a16:creationId xmlns:a16="http://schemas.microsoft.com/office/drawing/2014/main" id="{110F3F2D-5C12-40EE-827A-9D4F0E61F5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8" y="1170029"/>
            <a:ext cx="8318500" cy="518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5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 of Text Categorization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News article classification</a:t>
            </a:r>
          </a:p>
          <a:p>
            <a:r>
              <a:rPr lang="en-US" altLang="zh-CN" dirty="0"/>
              <a:t>Meta-data annotation</a:t>
            </a:r>
          </a:p>
          <a:p>
            <a:r>
              <a:rPr lang="en-US" altLang="zh-CN" dirty="0"/>
              <a:t>Automatic Email sorting</a:t>
            </a:r>
          </a:p>
          <a:p>
            <a:r>
              <a:rPr lang="en-US" altLang="zh-CN" dirty="0"/>
              <a:t>Web page classification</a:t>
            </a:r>
          </a:p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84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 Variants </a:t>
            </a:r>
            <a:r>
              <a:rPr lang="en-US" altLang="zh-CN" dirty="0" err="1"/>
              <a:t>w.r.t.</a:t>
            </a:r>
            <a:r>
              <a:rPr lang="en-US" altLang="zh-CN" dirty="0"/>
              <a:t> 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4150" indent="-171450">
              <a:lnSpc>
                <a:spcPct val="100000"/>
              </a:lnSpc>
              <a:spcBef>
                <a:spcPts val="6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dirty="0">
                <a:latin typeface="Calibri"/>
                <a:cs typeface="Calibri"/>
              </a:rPr>
              <a:t>Binary</a:t>
            </a:r>
            <a:r>
              <a:rPr lang="en-US" altLang="zh-CN" spc="-10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Multi-class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10" dirty="0">
                <a:latin typeface="Calibri"/>
                <a:cs typeface="Calibri"/>
              </a:rPr>
              <a:t>Hierarchical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48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Multi-label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 </a:t>
            </a:r>
          </a:p>
          <a:p>
            <a:pPr marL="184150" indent="-171450">
              <a:lnSpc>
                <a:spcPct val="100000"/>
              </a:lnSpc>
              <a:spcBef>
                <a:spcPts val="48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Structured</a:t>
            </a:r>
            <a:r>
              <a:rPr lang="en-US" altLang="zh-CN" spc="-1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Predictions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8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dirty="0">
                <a:latin typeface="Calibri"/>
                <a:cs typeface="Calibri"/>
              </a:rPr>
              <a:t>……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40AD22F-0DD3-4DEC-BF59-0A56DDE96AC9}"/>
              </a:ext>
            </a:extLst>
          </p:cNvPr>
          <p:cNvSpPr/>
          <p:nvPr/>
        </p:nvSpPr>
        <p:spPr>
          <a:xfrm>
            <a:off x="0" y="3214761"/>
            <a:ext cx="591820" cy="358140"/>
          </a:xfrm>
          <a:custGeom>
            <a:avLst/>
            <a:gdLst/>
            <a:ahLst/>
            <a:cxnLst/>
            <a:rect l="l" t="t" r="r" b="b"/>
            <a:pathLst>
              <a:path w="591819" h="358139">
                <a:moveTo>
                  <a:pt x="413054" y="0"/>
                </a:moveTo>
                <a:lnTo>
                  <a:pt x="413054" y="89386"/>
                </a:lnTo>
                <a:lnTo>
                  <a:pt x="0" y="89386"/>
                </a:lnTo>
                <a:lnTo>
                  <a:pt x="0" y="268156"/>
                </a:lnTo>
                <a:lnTo>
                  <a:pt x="413054" y="268156"/>
                </a:lnTo>
                <a:lnTo>
                  <a:pt x="413054" y="357541"/>
                </a:lnTo>
                <a:lnTo>
                  <a:pt x="591825" y="178771"/>
                </a:lnTo>
                <a:lnTo>
                  <a:pt x="413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62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e.g.(1) Identify Items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67A416AE-A11F-423E-A748-878121773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327"/>
            <a:ext cx="9144000" cy="51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7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e.g.(1) Identify Items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8199"/>
            <a:ext cx="7886700" cy="4561919"/>
          </a:xfrm>
        </p:spPr>
        <p:txBody>
          <a:bodyPr/>
          <a:lstStyle/>
          <a:p>
            <a:r>
              <a:rPr lang="en-US" altLang="zh-CN" spc="-5" dirty="0">
                <a:cs typeface="Calibri"/>
              </a:rPr>
              <a:t>MLC / Multi-label</a:t>
            </a:r>
            <a:r>
              <a:rPr lang="en-US" altLang="zh-CN" spc="-25" dirty="0">
                <a:cs typeface="Calibri"/>
              </a:rPr>
              <a:t> </a:t>
            </a:r>
            <a:r>
              <a:rPr lang="en-US" altLang="zh-CN" spc="-5" dirty="0">
                <a:cs typeface="Calibri"/>
              </a:rPr>
              <a:t>Classification </a:t>
            </a:r>
            <a:r>
              <a:rPr lang="en-US" altLang="zh-CN" dirty="0"/>
              <a:t>is the task of assigning a set of target labels for a given sample</a:t>
            </a:r>
          </a:p>
          <a:p>
            <a:r>
              <a:rPr lang="en-US" altLang="zh-CN" dirty="0"/>
              <a:t>Given input x, predict the set of labels { y</a:t>
            </a:r>
            <a:r>
              <a:rPr lang="en-US" altLang="zh-CN" baseline="-25000" dirty="0"/>
              <a:t>1</a:t>
            </a:r>
            <a:r>
              <a:rPr lang="en-US" altLang="zh-CN" dirty="0"/>
              <a:t>,y</a:t>
            </a:r>
            <a:r>
              <a:rPr lang="en-US" altLang="zh-CN" baseline="-25000" dirty="0"/>
              <a:t>2</a:t>
            </a:r>
            <a:r>
              <a:rPr lang="en-US" altLang="zh-CN" dirty="0"/>
              <a:t>,...,</a:t>
            </a:r>
            <a:r>
              <a:rPr lang="en-US" altLang="zh-CN" dirty="0" err="1"/>
              <a:t>y</a:t>
            </a:r>
            <a:r>
              <a:rPr lang="en-US" altLang="zh-CN" sz="3200" baseline="-25000" dirty="0" err="1"/>
              <a:t>L</a:t>
            </a:r>
            <a:r>
              <a:rPr lang="en-US" altLang="zh-CN" dirty="0"/>
              <a:t>}, 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i</a:t>
            </a:r>
            <a:r>
              <a:rPr lang="en-US" altLang="zh-CN" dirty="0"/>
              <a:t>∈{0,1}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5E1FB758-60BF-4E88-A44B-832C9297871E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FCD3E16-4757-473F-8830-E0BE6CFDDC7A}"/>
              </a:ext>
            </a:extLst>
          </p:cNvPr>
          <p:cNvSpPr/>
          <p:nvPr/>
        </p:nvSpPr>
        <p:spPr>
          <a:xfrm>
            <a:off x="1119078" y="3226118"/>
            <a:ext cx="4523232" cy="2950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5DD4B1B-7D7F-4C45-9757-60B45906A9AA}"/>
              </a:ext>
            </a:extLst>
          </p:cNvPr>
          <p:cNvSpPr/>
          <p:nvPr/>
        </p:nvSpPr>
        <p:spPr>
          <a:xfrm>
            <a:off x="1305006" y="3393758"/>
            <a:ext cx="4151376" cy="2578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23F451F-88F8-4A75-A131-BBCB58146BA4}"/>
              </a:ext>
            </a:extLst>
          </p:cNvPr>
          <p:cNvGrpSpPr/>
          <p:nvPr/>
        </p:nvGrpSpPr>
        <p:grpSpPr>
          <a:xfrm>
            <a:off x="7556455" y="3396806"/>
            <a:ext cx="563878" cy="2572512"/>
            <a:chOff x="7556455" y="3396806"/>
            <a:chExt cx="563878" cy="2572512"/>
          </a:xfrm>
        </p:grpSpPr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AC432D46-7BBF-4C00-8B74-16FCC8B42601}"/>
                </a:ext>
              </a:extLst>
            </p:cNvPr>
            <p:cNvSpPr/>
            <p:nvPr/>
          </p:nvSpPr>
          <p:spPr>
            <a:xfrm>
              <a:off x="7568646" y="3396806"/>
              <a:ext cx="551687" cy="4145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365A9140-AED1-49B8-A69A-EF709553FFB9}"/>
                </a:ext>
              </a:extLst>
            </p:cNvPr>
            <p:cNvSpPr/>
            <p:nvPr/>
          </p:nvSpPr>
          <p:spPr>
            <a:xfrm>
              <a:off x="7556455" y="3945446"/>
              <a:ext cx="463296" cy="3962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CD287320-1362-474F-93D7-767EDE41E029}"/>
                </a:ext>
              </a:extLst>
            </p:cNvPr>
            <p:cNvSpPr/>
            <p:nvPr/>
          </p:nvSpPr>
          <p:spPr>
            <a:xfrm>
              <a:off x="7568646" y="4475798"/>
              <a:ext cx="551687" cy="4145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B0ED795A-7D6E-4D09-B0B4-71E82724FA5D}"/>
                </a:ext>
              </a:extLst>
            </p:cNvPr>
            <p:cNvSpPr/>
            <p:nvPr/>
          </p:nvSpPr>
          <p:spPr>
            <a:xfrm>
              <a:off x="7556455" y="5024438"/>
              <a:ext cx="463296" cy="396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3AF163A5-7093-4D9A-B7DA-587D5B3577DE}"/>
                </a:ext>
              </a:extLst>
            </p:cNvPr>
            <p:cNvSpPr/>
            <p:nvPr/>
          </p:nvSpPr>
          <p:spPr>
            <a:xfrm>
              <a:off x="7568646" y="5557838"/>
              <a:ext cx="551687" cy="4114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3">
            <a:extLst>
              <a:ext uri="{FF2B5EF4-FFF2-40B4-BE49-F238E27FC236}">
                <a16:creationId xmlns:a16="http://schemas.microsoft.com/office/drawing/2014/main" id="{F2E8BB74-0339-44F8-A5D7-BAE26FC6976C}"/>
              </a:ext>
            </a:extLst>
          </p:cNvPr>
          <p:cNvSpPr txBox="1"/>
          <p:nvPr/>
        </p:nvSpPr>
        <p:spPr>
          <a:xfrm>
            <a:off x="859999" y="4500360"/>
            <a:ext cx="28279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dirty="0">
                <a:latin typeface="Calibri"/>
                <a:cs typeface="Calibri"/>
              </a:rPr>
              <a:t>x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8C3401D6-EDE1-4907-9EA9-AC9F52DC9709}"/>
              </a:ext>
            </a:extLst>
          </p:cNvPr>
          <p:cNvSpPr txBox="1"/>
          <p:nvPr/>
        </p:nvSpPr>
        <p:spPr>
          <a:xfrm>
            <a:off x="6012985" y="3460305"/>
            <a:ext cx="255270" cy="2458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i="1" spc="-5" dirty="0">
                <a:latin typeface="Calibri"/>
                <a:cs typeface="Calibri"/>
              </a:rPr>
              <a:t>y</a:t>
            </a:r>
            <a:r>
              <a:rPr i="1" spc="-7" baseline="-13888" dirty="0">
                <a:latin typeface="Calibri"/>
                <a:cs typeface="Calibri"/>
              </a:rPr>
              <a:t>1</a:t>
            </a:r>
            <a:endParaRPr baseline="-13888" dirty="0">
              <a:latin typeface="Calibri"/>
              <a:cs typeface="Calibri"/>
            </a:endParaRPr>
          </a:p>
          <a:p>
            <a:pPr marL="38100" marR="30480" algn="just">
              <a:lnSpc>
                <a:spcPct val="196700"/>
              </a:lnSpc>
            </a:pPr>
            <a:r>
              <a:rPr i="1" spc="-10" dirty="0">
                <a:latin typeface="Calibri"/>
                <a:cs typeface="Calibri"/>
              </a:rPr>
              <a:t>y</a:t>
            </a:r>
            <a:r>
              <a:rPr i="1" baseline="-13888" dirty="0">
                <a:latin typeface="Calibri"/>
                <a:cs typeface="Calibri"/>
              </a:rPr>
              <a:t>2  </a:t>
            </a:r>
            <a:r>
              <a:rPr i="1" spc="-10" dirty="0">
                <a:latin typeface="Calibri"/>
                <a:cs typeface="Calibri"/>
              </a:rPr>
              <a:t>y</a:t>
            </a:r>
            <a:r>
              <a:rPr i="1" baseline="-13888" dirty="0">
                <a:latin typeface="Calibri"/>
                <a:cs typeface="Calibri"/>
              </a:rPr>
              <a:t>3  </a:t>
            </a:r>
            <a:r>
              <a:rPr i="1" spc="-10" dirty="0">
                <a:latin typeface="Calibri"/>
                <a:cs typeface="Calibri"/>
              </a:rPr>
              <a:t>y</a:t>
            </a:r>
            <a:r>
              <a:rPr i="1" baseline="-13888" dirty="0">
                <a:latin typeface="Calibri"/>
                <a:cs typeface="Calibri"/>
              </a:rPr>
              <a:t>4  </a:t>
            </a:r>
            <a:r>
              <a:rPr i="1" spc="-10" dirty="0">
                <a:latin typeface="Calibri"/>
                <a:cs typeface="Calibri"/>
              </a:rPr>
              <a:t>y</a:t>
            </a:r>
            <a:r>
              <a:rPr i="1" baseline="-13888" dirty="0">
                <a:latin typeface="Calibri"/>
                <a:cs typeface="Calibri"/>
              </a:rPr>
              <a:t>5</a:t>
            </a:r>
            <a:endParaRPr baseline="-13888" dirty="0">
              <a:latin typeface="Calibri"/>
              <a:cs typeface="Calibri"/>
            </a:endParaRPr>
          </a:p>
        </p:txBody>
      </p:sp>
      <p:grpSp>
        <p:nvGrpSpPr>
          <p:cNvPr id="17" name="object 15">
            <a:extLst>
              <a:ext uri="{FF2B5EF4-FFF2-40B4-BE49-F238E27FC236}">
                <a16:creationId xmlns:a16="http://schemas.microsoft.com/office/drawing/2014/main" id="{70A89E20-3979-4CEE-BABE-A7E2B27D3DEF}"/>
              </a:ext>
            </a:extLst>
          </p:cNvPr>
          <p:cNvGrpSpPr/>
          <p:nvPr/>
        </p:nvGrpSpPr>
        <p:grpSpPr>
          <a:xfrm>
            <a:off x="6239719" y="3393758"/>
            <a:ext cx="1377950" cy="609600"/>
            <a:chOff x="6275832" y="2828544"/>
            <a:chExt cx="1377950" cy="609600"/>
          </a:xfrm>
        </p:grpSpPr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AA2636B8-8AC9-4913-974C-728239C403CA}"/>
                </a:ext>
              </a:extLst>
            </p:cNvPr>
            <p:cNvSpPr/>
            <p:nvPr/>
          </p:nvSpPr>
          <p:spPr>
            <a:xfrm>
              <a:off x="6275832" y="2828544"/>
              <a:ext cx="1377695" cy="5364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FBB5410B-D1CC-426F-8DD7-D329EDAE7C3A}"/>
                </a:ext>
              </a:extLst>
            </p:cNvPr>
            <p:cNvSpPr/>
            <p:nvPr/>
          </p:nvSpPr>
          <p:spPr>
            <a:xfrm>
              <a:off x="6480048" y="2831592"/>
              <a:ext cx="969263" cy="60655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BFEC6DC8-5A9C-46FC-B499-62FF9D37FC62}"/>
                </a:ext>
              </a:extLst>
            </p:cNvPr>
            <p:cNvSpPr/>
            <p:nvPr/>
          </p:nvSpPr>
          <p:spPr>
            <a:xfrm>
              <a:off x="6335280" y="2869031"/>
              <a:ext cx="1258570" cy="417195"/>
            </a:xfrm>
            <a:custGeom>
              <a:avLst/>
              <a:gdLst/>
              <a:ahLst/>
              <a:cxnLst/>
              <a:rect l="l" t="t" r="r" b="b"/>
              <a:pathLst>
                <a:path w="1258570" h="417195">
                  <a:moveTo>
                    <a:pt x="1188999" y="0"/>
                  </a:moveTo>
                  <a:lnTo>
                    <a:pt x="69494" y="0"/>
                  </a:lnTo>
                  <a:lnTo>
                    <a:pt x="42444" y="5461"/>
                  </a:lnTo>
                  <a:lnTo>
                    <a:pt x="20354" y="20354"/>
                  </a:lnTo>
                  <a:lnTo>
                    <a:pt x="5461" y="42444"/>
                  </a:lnTo>
                  <a:lnTo>
                    <a:pt x="0" y="69494"/>
                  </a:lnTo>
                  <a:lnTo>
                    <a:pt x="0" y="347497"/>
                  </a:lnTo>
                  <a:lnTo>
                    <a:pt x="5461" y="374547"/>
                  </a:lnTo>
                  <a:lnTo>
                    <a:pt x="20354" y="396636"/>
                  </a:lnTo>
                  <a:lnTo>
                    <a:pt x="42444" y="411530"/>
                  </a:lnTo>
                  <a:lnTo>
                    <a:pt x="69494" y="416991"/>
                  </a:lnTo>
                  <a:lnTo>
                    <a:pt x="1188999" y="416991"/>
                  </a:lnTo>
                  <a:lnTo>
                    <a:pt x="1216049" y="411530"/>
                  </a:lnTo>
                  <a:lnTo>
                    <a:pt x="1238138" y="396636"/>
                  </a:lnTo>
                  <a:lnTo>
                    <a:pt x="1253032" y="374547"/>
                  </a:lnTo>
                  <a:lnTo>
                    <a:pt x="1258493" y="347497"/>
                  </a:lnTo>
                  <a:lnTo>
                    <a:pt x="1258493" y="69494"/>
                  </a:lnTo>
                  <a:lnTo>
                    <a:pt x="1253032" y="42444"/>
                  </a:lnTo>
                  <a:lnTo>
                    <a:pt x="1238138" y="20354"/>
                  </a:lnTo>
                  <a:lnTo>
                    <a:pt x="1216049" y="5461"/>
                  </a:lnTo>
                  <a:lnTo>
                    <a:pt x="1188999" y="0"/>
                  </a:lnTo>
                  <a:close/>
                </a:path>
              </a:pathLst>
            </a:custGeom>
            <a:solidFill>
              <a:srgbClr val="7A5B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9">
            <a:extLst>
              <a:ext uri="{FF2B5EF4-FFF2-40B4-BE49-F238E27FC236}">
                <a16:creationId xmlns:a16="http://schemas.microsoft.com/office/drawing/2014/main" id="{D2B33535-A4E6-4465-9204-700D51ECBB30}"/>
              </a:ext>
            </a:extLst>
          </p:cNvPr>
          <p:cNvSpPr txBox="1"/>
          <p:nvPr/>
        </p:nvSpPr>
        <p:spPr>
          <a:xfrm>
            <a:off x="6630434" y="3481642"/>
            <a:ext cx="596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Ca</a:t>
            </a:r>
            <a:r>
              <a:rPr sz="1800" b="1" spc="-30" dirty="0">
                <a:latin typeface="Calibri"/>
                <a:cs typeface="Calibri"/>
              </a:rPr>
              <a:t>s</a:t>
            </a:r>
            <a:r>
              <a:rPr sz="1800" b="1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l</a:t>
            </a:r>
            <a:r>
              <a:rPr sz="1800" b="1" dirty="0">
                <a:latin typeface="Calibri"/>
                <a:cs typeface="Calibri"/>
              </a:rPr>
              <a:t>e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22" name="object 20">
            <a:extLst>
              <a:ext uri="{FF2B5EF4-FFF2-40B4-BE49-F238E27FC236}">
                <a16:creationId xmlns:a16="http://schemas.microsoft.com/office/drawing/2014/main" id="{41CA513D-257D-4233-81E8-6F664EEFA9E2}"/>
              </a:ext>
            </a:extLst>
          </p:cNvPr>
          <p:cNvGrpSpPr/>
          <p:nvPr/>
        </p:nvGrpSpPr>
        <p:grpSpPr>
          <a:xfrm>
            <a:off x="6239719" y="3933254"/>
            <a:ext cx="1377950" cy="609600"/>
            <a:chOff x="6275832" y="3368040"/>
            <a:chExt cx="1377950" cy="609600"/>
          </a:xfrm>
        </p:grpSpPr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B0D28556-3973-4A09-B993-37F07F4E1C79}"/>
                </a:ext>
              </a:extLst>
            </p:cNvPr>
            <p:cNvSpPr/>
            <p:nvPr/>
          </p:nvSpPr>
          <p:spPr>
            <a:xfrm>
              <a:off x="6275832" y="3368040"/>
              <a:ext cx="1377695" cy="53644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8C6569E5-49EC-4DFF-B9D7-575396D07EE6}"/>
                </a:ext>
              </a:extLst>
            </p:cNvPr>
            <p:cNvSpPr/>
            <p:nvPr/>
          </p:nvSpPr>
          <p:spPr>
            <a:xfrm>
              <a:off x="6583680" y="3371088"/>
              <a:ext cx="762000" cy="60655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535064DD-43F9-45AD-9528-E865D9F1AD4E}"/>
                </a:ext>
              </a:extLst>
            </p:cNvPr>
            <p:cNvSpPr/>
            <p:nvPr/>
          </p:nvSpPr>
          <p:spPr>
            <a:xfrm>
              <a:off x="6335280" y="3408680"/>
              <a:ext cx="1258570" cy="417195"/>
            </a:xfrm>
            <a:custGeom>
              <a:avLst/>
              <a:gdLst/>
              <a:ahLst/>
              <a:cxnLst/>
              <a:rect l="l" t="t" r="r" b="b"/>
              <a:pathLst>
                <a:path w="1258570" h="417195">
                  <a:moveTo>
                    <a:pt x="1188999" y="0"/>
                  </a:moveTo>
                  <a:lnTo>
                    <a:pt x="69494" y="0"/>
                  </a:lnTo>
                  <a:lnTo>
                    <a:pt x="42444" y="5461"/>
                  </a:lnTo>
                  <a:lnTo>
                    <a:pt x="20354" y="20354"/>
                  </a:lnTo>
                  <a:lnTo>
                    <a:pt x="5461" y="42444"/>
                  </a:lnTo>
                  <a:lnTo>
                    <a:pt x="0" y="69494"/>
                  </a:lnTo>
                  <a:lnTo>
                    <a:pt x="0" y="347497"/>
                  </a:lnTo>
                  <a:lnTo>
                    <a:pt x="5461" y="374547"/>
                  </a:lnTo>
                  <a:lnTo>
                    <a:pt x="20354" y="396636"/>
                  </a:lnTo>
                  <a:lnTo>
                    <a:pt x="42444" y="411530"/>
                  </a:lnTo>
                  <a:lnTo>
                    <a:pt x="69494" y="416991"/>
                  </a:lnTo>
                  <a:lnTo>
                    <a:pt x="1188999" y="416991"/>
                  </a:lnTo>
                  <a:lnTo>
                    <a:pt x="1216049" y="411530"/>
                  </a:lnTo>
                  <a:lnTo>
                    <a:pt x="1238138" y="396636"/>
                  </a:lnTo>
                  <a:lnTo>
                    <a:pt x="1253032" y="374547"/>
                  </a:lnTo>
                  <a:lnTo>
                    <a:pt x="1258493" y="347497"/>
                  </a:lnTo>
                  <a:lnTo>
                    <a:pt x="1258493" y="69494"/>
                  </a:lnTo>
                  <a:lnTo>
                    <a:pt x="1253032" y="42444"/>
                  </a:lnTo>
                  <a:lnTo>
                    <a:pt x="1238138" y="20354"/>
                  </a:lnTo>
                  <a:lnTo>
                    <a:pt x="1216049" y="5461"/>
                  </a:lnTo>
                  <a:lnTo>
                    <a:pt x="1188999" y="0"/>
                  </a:lnTo>
                  <a:close/>
                </a:path>
              </a:pathLst>
            </a:custGeom>
            <a:solidFill>
              <a:srgbClr val="03A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4">
            <a:extLst>
              <a:ext uri="{FF2B5EF4-FFF2-40B4-BE49-F238E27FC236}">
                <a16:creationId xmlns:a16="http://schemas.microsoft.com/office/drawing/2014/main" id="{72EA241C-7E79-4621-A36D-84621EE8A328}"/>
              </a:ext>
            </a:extLst>
          </p:cNvPr>
          <p:cNvSpPr txBox="1"/>
          <p:nvPr/>
        </p:nvSpPr>
        <p:spPr>
          <a:xfrm>
            <a:off x="6733939" y="4021137"/>
            <a:ext cx="389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spc="-10" dirty="0">
                <a:latin typeface="Calibri"/>
                <a:cs typeface="Calibri"/>
              </a:rPr>
              <a:t>i</a:t>
            </a:r>
            <a:r>
              <a:rPr sz="1800" b="1" dirty="0">
                <a:latin typeface="Calibri"/>
                <a:cs typeface="Calibri"/>
              </a:rPr>
              <a:t>ty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5">
            <a:extLst>
              <a:ext uri="{FF2B5EF4-FFF2-40B4-BE49-F238E27FC236}">
                <a16:creationId xmlns:a16="http://schemas.microsoft.com/office/drawing/2014/main" id="{77C13075-5BB0-4679-97F7-4801D91BD9C2}"/>
              </a:ext>
            </a:extLst>
          </p:cNvPr>
          <p:cNvGrpSpPr/>
          <p:nvPr/>
        </p:nvGrpSpPr>
        <p:grpSpPr>
          <a:xfrm>
            <a:off x="6218383" y="4460558"/>
            <a:ext cx="1420495" cy="1100455"/>
            <a:chOff x="6254496" y="3895344"/>
            <a:chExt cx="1420495" cy="1100455"/>
          </a:xfrm>
        </p:grpSpPr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84EF498B-81BF-48C2-A1FD-E2160C3F0190}"/>
                </a:ext>
              </a:extLst>
            </p:cNvPr>
            <p:cNvSpPr/>
            <p:nvPr/>
          </p:nvSpPr>
          <p:spPr>
            <a:xfrm>
              <a:off x="6275832" y="3895344"/>
              <a:ext cx="1377695" cy="5334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7917AE2D-DB1E-4169-AAAA-FE117ADD37C2}"/>
                </a:ext>
              </a:extLst>
            </p:cNvPr>
            <p:cNvSpPr/>
            <p:nvPr/>
          </p:nvSpPr>
          <p:spPr>
            <a:xfrm>
              <a:off x="6254496" y="3898392"/>
              <a:ext cx="1420368" cy="60350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63171DF8-BC69-4CE5-8F17-533ED94ABEDF}"/>
                </a:ext>
              </a:extLst>
            </p:cNvPr>
            <p:cNvSpPr/>
            <p:nvPr/>
          </p:nvSpPr>
          <p:spPr>
            <a:xfrm>
              <a:off x="6335280" y="3935145"/>
              <a:ext cx="1258570" cy="417195"/>
            </a:xfrm>
            <a:custGeom>
              <a:avLst/>
              <a:gdLst/>
              <a:ahLst/>
              <a:cxnLst/>
              <a:rect l="l" t="t" r="r" b="b"/>
              <a:pathLst>
                <a:path w="1258570" h="417195">
                  <a:moveTo>
                    <a:pt x="1188999" y="0"/>
                  </a:moveTo>
                  <a:lnTo>
                    <a:pt x="69494" y="0"/>
                  </a:lnTo>
                  <a:lnTo>
                    <a:pt x="42444" y="5463"/>
                  </a:lnTo>
                  <a:lnTo>
                    <a:pt x="20354" y="20361"/>
                  </a:lnTo>
                  <a:lnTo>
                    <a:pt x="5461" y="42455"/>
                  </a:lnTo>
                  <a:lnTo>
                    <a:pt x="0" y="69507"/>
                  </a:lnTo>
                  <a:lnTo>
                    <a:pt x="0" y="347497"/>
                  </a:lnTo>
                  <a:lnTo>
                    <a:pt x="5461" y="374554"/>
                  </a:lnTo>
                  <a:lnTo>
                    <a:pt x="20354" y="396647"/>
                  </a:lnTo>
                  <a:lnTo>
                    <a:pt x="42444" y="411542"/>
                  </a:lnTo>
                  <a:lnTo>
                    <a:pt x="69494" y="417004"/>
                  </a:lnTo>
                  <a:lnTo>
                    <a:pt x="1188999" y="417004"/>
                  </a:lnTo>
                  <a:lnTo>
                    <a:pt x="1216049" y="411542"/>
                  </a:lnTo>
                  <a:lnTo>
                    <a:pt x="1238138" y="396647"/>
                  </a:lnTo>
                  <a:lnTo>
                    <a:pt x="1253032" y="374554"/>
                  </a:lnTo>
                  <a:lnTo>
                    <a:pt x="1258493" y="347497"/>
                  </a:lnTo>
                  <a:lnTo>
                    <a:pt x="1258493" y="69507"/>
                  </a:lnTo>
                  <a:lnTo>
                    <a:pt x="1253032" y="42455"/>
                  </a:lnTo>
                  <a:lnTo>
                    <a:pt x="1238138" y="20361"/>
                  </a:lnTo>
                  <a:lnTo>
                    <a:pt x="1216049" y="5463"/>
                  </a:lnTo>
                  <a:lnTo>
                    <a:pt x="1188999" y="0"/>
                  </a:lnTo>
                  <a:close/>
                </a:path>
              </a:pathLst>
            </a:custGeom>
            <a:solidFill>
              <a:srgbClr val="00D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D58DC604-F931-46DD-A866-449B4031C690}"/>
                </a:ext>
              </a:extLst>
            </p:cNvPr>
            <p:cNvSpPr/>
            <p:nvPr/>
          </p:nvSpPr>
          <p:spPr>
            <a:xfrm>
              <a:off x="6275832" y="4389120"/>
              <a:ext cx="1377695" cy="5334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36DADB87-E504-4572-885E-77A125E1A8C6}"/>
                </a:ext>
              </a:extLst>
            </p:cNvPr>
            <p:cNvSpPr/>
            <p:nvPr/>
          </p:nvSpPr>
          <p:spPr>
            <a:xfrm>
              <a:off x="6608064" y="4389120"/>
              <a:ext cx="713231" cy="60655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B47ED50A-177D-4BA1-AD6F-6D8AC8957533}"/>
                </a:ext>
              </a:extLst>
            </p:cNvPr>
            <p:cNvSpPr/>
            <p:nvPr/>
          </p:nvSpPr>
          <p:spPr>
            <a:xfrm>
              <a:off x="6335280" y="4428680"/>
              <a:ext cx="1258570" cy="417195"/>
            </a:xfrm>
            <a:custGeom>
              <a:avLst/>
              <a:gdLst/>
              <a:ahLst/>
              <a:cxnLst/>
              <a:rect l="l" t="t" r="r" b="b"/>
              <a:pathLst>
                <a:path w="1258570" h="417195">
                  <a:moveTo>
                    <a:pt x="1188999" y="0"/>
                  </a:moveTo>
                  <a:lnTo>
                    <a:pt x="69494" y="0"/>
                  </a:lnTo>
                  <a:lnTo>
                    <a:pt x="42444" y="5461"/>
                  </a:lnTo>
                  <a:lnTo>
                    <a:pt x="20354" y="20354"/>
                  </a:lnTo>
                  <a:lnTo>
                    <a:pt x="5461" y="42444"/>
                  </a:lnTo>
                  <a:lnTo>
                    <a:pt x="0" y="69494"/>
                  </a:lnTo>
                  <a:lnTo>
                    <a:pt x="0" y="347497"/>
                  </a:lnTo>
                  <a:lnTo>
                    <a:pt x="5461" y="374547"/>
                  </a:lnTo>
                  <a:lnTo>
                    <a:pt x="20354" y="396636"/>
                  </a:lnTo>
                  <a:lnTo>
                    <a:pt x="42444" y="411530"/>
                  </a:lnTo>
                  <a:lnTo>
                    <a:pt x="69494" y="416991"/>
                  </a:lnTo>
                  <a:lnTo>
                    <a:pt x="1188999" y="416991"/>
                  </a:lnTo>
                  <a:lnTo>
                    <a:pt x="1216049" y="411530"/>
                  </a:lnTo>
                  <a:lnTo>
                    <a:pt x="1238138" y="396636"/>
                  </a:lnTo>
                  <a:lnTo>
                    <a:pt x="1253032" y="374547"/>
                  </a:lnTo>
                  <a:lnTo>
                    <a:pt x="1258493" y="347497"/>
                  </a:lnTo>
                  <a:lnTo>
                    <a:pt x="1258493" y="69494"/>
                  </a:lnTo>
                  <a:lnTo>
                    <a:pt x="1253032" y="42444"/>
                  </a:lnTo>
                  <a:lnTo>
                    <a:pt x="1238138" y="20354"/>
                  </a:lnTo>
                  <a:lnTo>
                    <a:pt x="1216049" y="5461"/>
                  </a:lnTo>
                  <a:lnTo>
                    <a:pt x="118899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2">
            <a:extLst>
              <a:ext uri="{FF2B5EF4-FFF2-40B4-BE49-F238E27FC236}">
                <a16:creationId xmlns:a16="http://schemas.microsoft.com/office/drawing/2014/main" id="{023BF091-B1B3-4CFD-937D-02430DB7C4D7}"/>
              </a:ext>
            </a:extLst>
          </p:cNvPr>
          <p:cNvSpPr txBox="1"/>
          <p:nvPr/>
        </p:nvSpPr>
        <p:spPr>
          <a:xfrm>
            <a:off x="6404310" y="4545393"/>
            <a:ext cx="1049020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M</a:t>
            </a:r>
            <a:r>
              <a:rPr sz="1800" b="1" spc="-10" dirty="0">
                <a:latin typeface="Calibri"/>
                <a:cs typeface="Calibri"/>
              </a:rPr>
              <a:t>o</a:t>
            </a:r>
            <a:r>
              <a:rPr sz="1800" b="1" spc="-5" dirty="0">
                <a:latin typeface="Calibri"/>
                <a:cs typeface="Calibri"/>
              </a:rPr>
              <a:t>u</a:t>
            </a:r>
            <a:r>
              <a:rPr sz="1800" b="1" spc="-20" dirty="0">
                <a:latin typeface="Calibri"/>
                <a:cs typeface="Calibri"/>
              </a:rPr>
              <a:t>nt</a:t>
            </a:r>
            <a:r>
              <a:rPr sz="1800" b="1" spc="-5" dirty="0">
                <a:latin typeface="Calibri"/>
                <a:cs typeface="Calibri"/>
              </a:rPr>
              <a:t>ain</a:t>
            </a:r>
            <a:r>
              <a:rPr sz="1800" b="1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725"/>
              </a:spcBef>
            </a:pPr>
            <a:r>
              <a:rPr sz="1800" b="1" spc="-5" dirty="0">
                <a:latin typeface="Calibri"/>
                <a:cs typeface="Calibri"/>
              </a:rPr>
              <a:t>Car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3">
            <a:extLst>
              <a:ext uri="{FF2B5EF4-FFF2-40B4-BE49-F238E27FC236}">
                <a16:creationId xmlns:a16="http://schemas.microsoft.com/office/drawing/2014/main" id="{E5BFD1C4-51E3-4DD2-9A5B-FB29D0148332}"/>
              </a:ext>
            </a:extLst>
          </p:cNvPr>
          <p:cNvGrpSpPr/>
          <p:nvPr/>
        </p:nvGrpSpPr>
        <p:grpSpPr>
          <a:xfrm>
            <a:off x="6239719" y="5487734"/>
            <a:ext cx="1377950" cy="607060"/>
            <a:chOff x="6275832" y="4922520"/>
            <a:chExt cx="1377950" cy="607060"/>
          </a:xfrm>
        </p:grpSpPr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DA99E79A-B67C-4CE6-8BA1-7C4C6B9915A7}"/>
                </a:ext>
              </a:extLst>
            </p:cNvPr>
            <p:cNvSpPr/>
            <p:nvPr/>
          </p:nvSpPr>
          <p:spPr>
            <a:xfrm>
              <a:off x="6275832" y="4922520"/>
              <a:ext cx="1377695" cy="5334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7533646D-7119-4E50-AAA5-1AECF069B028}"/>
                </a:ext>
              </a:extLst>
            </p:cNvPr>
            <p:cNvSpPr/>
            <p:nvPr/>
          </p:nvSpPr>
          <p:spPr>
            <a:xfrm>
              <a:off x="6525768" y="4922520"/>
              <a:ext cx="877824" cy="60655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920C3B13-A45B-4D05-B56A-EED86FA462FC}"/>
                </a:ext>
              </a:extLst>
            </p:cNvPr>
            <p:cNvSpPr/>
            <p:nvPr/>
          </p:nvSpPr>
          <p:spPr>
            <a:xfrm>
              <a:off x="6335280" y="4961750"/>
              <a:ext cx="1258570" cy="417195"/>
            </a:xfrm>
            <a:custGeom>
              <a:avLst/>
              <a:gdLst/>
              <a:ahLst/>
              <a:cxnLst/>
              <a:rect l="l" t="t" r="r" b="b"/>
              <a:pathLst>
                <a:path w="1258570" h="417195">
                  <a:moveTo>
                    <a:pt x="1188999" y="0"/>
                  </a:moveTo>
                  <a:lnTo>
                    <a:pt x="69494" y="0"/>
                  </a:lnTo>
                  <a:lnTo>
                    <a:pt x="42444" y="5461"/>
                  </a:lnTo>
                  <a:lnTo>
                    <a:pt x="20354" y="20354"/>
                  </a:lnTo>
                  <a:lnTo>
                    <a:pt x="5461" y="42444"/>
                  </a:lnTo>
                  <a:lnTo>
                    <a:pt x="0" y="69494"/>
                  </a:lnTo>
                  <a:lnTo>
                    <a:pt x="0" y="347497"/>
                  </a:lnTo>
                  <a:lnTo>
                    <a:pt x="5461" y="374549"/>
                  </a:lnTo>
                  <a:lnTo>
                    <a:pt x="20354" y="396643"/>
                  </a:lnTo>
                  <a:lnTo>
                    <a:pt x="42444" y="411541"/>
                  </a:lnTo>
                  <a:lnTo>
                    <a:pt x="69494" y="417004"/>
                  </a:lnTo>
                  <a:lnTo>
                    <a:pt x="1188999" y="417004"/>
                  </a:lnTo>
                  <a:lnTo>
                    <a:pt x="1216049" y="411541"/>
                  </a:lnTo>
                  <a:lnTo>
                    <a:pt x="1238138" y="396643"/>
                  </a:lnTo>
                  <a:lnTo>
                    <a:pt x="1253032" y="374549"/>
                  </a:lnTo>
                  <a:lnTo>
                    <a:pt x="1258493" y="347497"/>
                  </a:lnTo>
                  <a:lnTo>
                    <a:pt x="1258493" y="69494"/>
                  </a:lnTo>
                  <a:lnTo>
                    <a:pt x="1253032" y="42444"/>
                  </a:lnTo>
                  <a:lnTo>
                    <a:pt x="1238138" y="20354"/>
                  </a:lnTo>
                  <a:lnTo>
                    <a:pt x="1216049" y="5461"/>
                  </a:lnTo>
                  <a:lnTo>
                    <a:pt x="1188999" y="0"/>
                  </a:lnTo>
                  <a:close/>
                </a:path>
              </a:pathLst>
            </a:custGeom>
            <a:solidFill>
              <a:srgbClr val="EA13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7">
            <a:extLst>
              <a:ext uri="{FF2B5EF4-FFF2-40B4-BE49-F238E27FC236}">
                <a16:creationId xmlns:a16="http://schemas.microsoft.com/office/drawing/2014/main" id="{ECFE1CC8-56C5-48D4-BAFB-0A733D53650A}"/>
              </a:ext>
            </a:extLst>
          </p:cNvPr>
          <p:cNvSpPr txBox="1"/>
          <p:nvPr/>
        </p:nvSpPr>
        <p:spPr>
          <a:xfrm>
            <a:off x="6674820" y="5572569"/>
            <a:ext cx="508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Calibri"/>
                <a:cs typeface="Calibri"/>
              </a:rPr>
              <a:t>R</a:t>
            </a:r>
            <a:r>
              <a:rPr sz="1800" b="1" spc="-10" dirty="0">
                <a:latin typeface="Calibri"/>
                <a:cs typeface="Calibri"/>
              </a:rPr>
              <a:t>o</a:t>
            </a:r>
            <a:r>
              <a:rPr sz="1800" b="1" spc="-5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723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 of MLC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2396"/>
            <a:ext cx="7886700" cy="4561919"/>
          </a:xfrm>
        </p:spPr>
        <p:txBody>
          <a:bodyPr/>
          <a:lstStyle/>
          <a:p>
            <a:r>
              <a:rPr lang="en-US" altLang="zh-CN" dirty="0"/>
              <a:t>e.g. Label Images into predefined word labels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3D04F66-7117-4BD5-9B07-9941E1DD84C2}"/>
              </a:ext>
            </a:extLst>
          </p:cNvPr>
          <p:cNvSpPr/>
          <p:nvPr/>
        </p:nvSpPr>
        <p:spPr>
          <a:xfrm>
            <a:off x="1496202" y="1770702"/>
            <a:ext cx="5930499" cy="5016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953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65486"/>
            <a:ext cx="7886700" cy="4561919"/>
          </a:xfrm>
        </p:spPr>
        <p:txBody>
          <a:bodyPr/>
          <a:lstStyle/>
          <a:p>
            <a:r>
              <a:rPr lang="en-US" altLang="zh-CN" spc="-10" dirty="0">
                <a:latin typeface="Calibri"/>
                <a:cs typeface="Calibri"/>
              </a:rPr>
              <a:t>Image representation </a:t>
            </a:r>
            <a:r>
              <a:rPr lang="en-US" altLang="zh-CN" dirty="0">
                <a:latin typeface="Wingdings"/>
                <a:cs typeface="Wingdings"/>
              </a:rPr>
              <a:t>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bag </a:t>
            </a:r>
            <a:r>
              <a:rPr lang="en-US" altLang="zh-CN" dirty="0">
                <a:latin typeface="Calibri"/>
                <a:cs typeface="Calibri"/>
              </a:rPr>
              <a:t>of </a:t>
            </a:r>
            <a:r>
              <a:rPr lang="en-US" altLang="zh-CN" spc="-5" dirty="0">
                <a:latin typeface="Calibri"/>
                <a:cs typeface="Calibri"/>
              </a:rPr>
              <a:t>“visual</a:t>
            </a:r>
            <a:r>
              <a:rPr lang="en-US" altLang="zh-CN" spc="-80" dirty="0">
                <a:latin typeface="Calibri"/>
                <a:cs typeface="Calibri"/>
              </a:rPr>
              <a:t> </a:t>
            </a:r>
            <a:r>
              <a:rPr lang="en-US" altLang="zh-CN" spc="-10" dirty="0">
                <a:latin typeface="Calibri"/>
                <a:cs typeface="Calibri"/>
              </a:rPr>
              <a:t>words”</a:t>
            </a:r>
            <a:endParaRPr lang="en-US" altLang="zh-CN" dirty="0">
              <a:latin typeface="Calibri"/>
              <a:cs typeface="Calibri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25</a:t>
            </a:fld>
            <a:endParaRPr lang="zh-CN" altLang="en-US"/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AD91C870-90DC-4F28-8E76-321ED6D9B108}"/>
              </a:ext>
            </a:extLst>
          </p:cNvPr>
          <p:cNvGrpSpPr/>
          <p:nvPr/>
        </p:nvGrpSpPr>
        <p:grpSpPr>
          <a:xfrm>
            <a:off x="628650" y="2718858"/>
            <a:ext cx="8144960" cy="3637494"/>
            <a:chOff x="736600" y="2192294"/>
            <a:chExt cx="8235868" cy="3837935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5B98EDAF-0D34-4A4E-8F3A-771F2EA0A4EC}"/>
                </a:ext>
              </a:extLst>
            </p:cNvPr>
            <p:cNvSpPr/>
            <p:nvPr/>
          </p:nvSpPr>
          <p:spPr>
            <a:xfrm>
              <a:off x="3851437" y="2192294"/>
              <a:ext cx="5121031" cy="38379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94687B8F-25FF-4400-9AD3-8CBBD6555609}"/>
                </a:ext>
              </a:extLst>
            </p:cNvPr>
            <p:cNvSpPr/>
            <p:nvPr/>
          </p:nvSpPr>
          <p:spPr>
            <a:xfrm>
              <a:off x="736600" y="3288547"/>
              <a:ext cx="3378606" cy="14430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BE26F0C-3EDA-46BD-80E9-8AC0577635E5}"/>
              </a:ext>
            </a:extLst>
          </p:cNvPr>
          <p:cNvGrpSpPr/>
          <p:nvPr/>
        </p:nvGrpSpPr>
        <p:grpSpPr>
          <a:xfrm>
            <a:off x="6740036" y="2389832"/>
            <a:ext cx="1493227" cy="698825"/>
            <a:chOff x="6831828" y="1948283"/>
            <a:chExt cx="1493227" cy="698825"/>
          </a:xfrm>
        </p:grpSpPr>
        <p:sp>
          <p:nvSpPr>
            <p:cNvPr id="13" name="左大括号 12">
              <a:extLst>
                <a:ext uri="{FF2B5EF4-FFF2-40B4-BE49-F238E27FC236}">
                  <a16:creationId xmlns:a16="http://schemas.microsoft.com/office/drawing/2014/main" id="{9495C71E-8E45-4CDF-9D18-D57DB7111620}"/>
                </a:ext>
              </a:extLst>
            </p:cNvPr>
            <p:cNvSpPr/>
            <p:nvPr/>
          </p:nvSpPr>
          <p:spPr>
            <a:xfrm rot="16200000">
              <a:off x="7171050" y="1905078"/>
              <a:ext cx="402808" cy="1081251"/>
            </a:xfrm>
            <a:prstGeom prst="lef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AAED597-4B08-4538-A6B5-0D2781671B42}"/>
                </a:ext>
              </a:extLst>
            </p:cNvPr>
            <p:cNvSpPr txBox="1"/>
            <p:nvPr/>
          </p:nvSpPr>
          <p:spPr>
            <a:xfrm>
              <a:off x="6868668" y="1948283"/>
              <a:ext cx="1456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  <a:ea typeface="宋体" panose="02010600030101010101" pitchFamily="2" charset="-122"/>
                </a:rPr>
                <a:t>visual</a:t>
              </a:r>
              <a:endParaRPr lang="zh-CN" altLang="en-US" sz="2800" dirty="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0BF64678-3B16-42A4-9661-1B5E0DE23A32}"/>
              </a:ext>
            </a:extLst>
          </p:cNvPr>
          <p:cNvSpPr txBox="1">
            <a:spLocks/>
          </p:cNvSpPr>
          <p:nvPr/>
        </p:nvSpPr>
        <p:spPr>
          <a:xfrm>
            <a:off x="628650" y="38039"/>
            <a:ext cx="7665605" cy="5851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en-US" altLang="zh-CN" sz="3200" dirty="0"/>
              <a:t>When not using Deep Learning: </a:t>
            </a:r>
            <a:r>
              <a:rPr lang="en-US" altLang="zh-CN" sz="3200" b="1" spc="-10" dirty="0"/>
              <a:t>Image </a:t>
            </a:r>
            <a:r>
              <a:rPr lang="en-US" altLang="zh-CN" sz="3200" b="1" spc="-25" dirty="0"/>
              <a:t>Representation for </a:t>
            </a:r>
            <a:r>
              <a:rPr lang="en-US" altLang="zh-CN" sz="3200" dirty="0"/>
              <a:t>– </a:t>
            </a:r>
            <a:r>
              <a:rPr lang="en-US" altLang="zh-CN" sz="3200" spc="-30" dirty="0"/>
              <a:t>Objective</a:t>
            </a:r>
            <a:r>
              <a:rPr lang="en-US" altLang="zh-CN" sz="3200" dirty="0"/>
              <a:t> </a:t>
            </a:r>
            <a:r>
              <a:rPr lang="en-US" altLang="zh-CN" sz="3200" spc="-30" dirty="0"/>
              <a:t>recognition</a:t>
            </a:r>
            <a:r>
              <a:rPr lang="en-US" altLang="zh-CN" sz="3200" dirty="0">
                <a:solidFill>
                  <a:srgbClr val="0070C0"/>
                </a:solidFill>
              </a:rPr>
              <a:t>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8689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51C1C19-46F9-48D3-B651-30AE8DA7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866" y="-7571"/>
            <a:ext cx="915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8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 Variants </a:t>
            </a:r>
            <a:r>
              <a:rPr lang="en-US" altLang="zh-CN" dirty="0" err="1"/>
              <a:t>w.r.t.</a:t>
            </a:r>
            <a:r>
              <a:rPr lang="en-US" altLang="zh-CN" dirty="0"/>
              <a:t> 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4150" indent="-171450">
              <a:lnSpc>
                <a:spcPct val="100000"/>
              </a:lnSpc>
              <a:spcBef>
                <a:spcPts val="6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dirty="0">
                <a:latin typeface="Calibri"/>
                <a:cs typeface="Calibri"/>
              </a:rPr>
              <a:t>Binary</a:t>
            </a:r>
            <a:r>
              <a:rPr lang="en-US" altLang="zh-CN" spc="-10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Multi-class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10" dirty="0">
                <a:latin typeface="Calibri"/>
                <a:cs typeface="Calibri"/>
              </a:rPr>
              <a:t>Hierarchical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48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Multi-label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Structured</a:t>
            </a:r>
            <a:r>
              <a:rPr lang="en-US" altLang="zh-CN" spc="-1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Predictions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8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dirty="0">
                <a:latin typeface="Calibri"/>
                <a:cs typeface="Calibri"/>
              </a:rPr>
              <a:t>……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40AD22F-0DD3-4DEC-BF59-0A56DDE96AC9}"/>
              </a:ext>
            </a:extLst>
          </p:cNvPr>
          <p:cNvSpPr/>
          <p:nvPr/>
        </p:nvSpPr>
        <p:spPr>
          <a:xfrm>
            <a:off x="0" y="3716933"/>
            <a:ext cx="591820" cy="358140"/>
          </a:xfrm>
          <a:custGeom>
            <a:avLst/>
            <a:gdLst/>
            <a:ahLst/>
            <a:cxnLst/>
            <a:rect l="l" t="t" r="r" b="b"/>
            <a:pathLst>
              <a:path w="591819" h="358139">
                <a:moveTo>
                  <a:pt x="413054" y="0"/>
                </a:moveTo>
                <a:lnTo>
                  <a:pt x="413054" y="89386"/>
                </a:lnTo>
                <a:lnTo>
                  <a:pt x="0" y="89386"/>
                </a:lnTo>
                <a:lnTo>
                  <a:pt x="0" y="268156"/>
                </a:lnTo>
                <a:lnTo>
                  <a:pt x="413054" y="268156"/>
                </a:lnTo>
                <a:lnTo>
                  <a:pt x="413054" y="357541"/>
                </a:lnTo>
                <a:lnTo>
                  <a:pt x="591825" y="178771"/>
                </a:lnTo>
                <a:lnTo>
                  <a:pt x="413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406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7722"/>
            <a:ext cx="8268462" cy="585111"/>
          </a:xfrm>
        </p:spPr>
        <p:txBody>
          <a:bodyPr/>
          <a:lstStyle/>
          <a:p>
            <a:r>
              <a:rPr lang="en-US" altLang="zh-CN" dirty="0"/>
              <a:t>Some Examples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5044"/>
            <a:ext cx="7886700" cy="4920766"/>
          </a:xfrm>
        </p:spPr>
        <p:txBody>
          <a:bodyPr>
            <a:normAutofit/>
          </a:bodyPr>
          <a:lstStyle/>
          <a:p>
            <a:r>
              <a:rPr lang="en-US" altLang="zh-CN" dirty="0"/>
              <a:t>Many prediction tasks involve </a:t>
            </a:r>
            <a:r>
              <a:rPr lang="en-US" altLang="zh-CN" dirty="0">
                <a:solidFill>
                  <a:srgbClr val="FF0000"/>
                </a:solidFill>
              </a:rPr>
              <a:t>output labels having structured correlations or constraints among instances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28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5B402B8-CC50-4B73-89C3-A7B84E6176E8}"/>
              </a:ext>
            </a:extLst>
          </p:cNvPr>
          <p:cNvGrpSpPr/>
          <p:nvPr/>
        </p:nvGrpSpPr>
        <p:grpSpPr>
          <a:xfrm>
            <a:off x="406225" y="2739954"/>
            <a:ext cx="8331549" cy="2993334"/>
            <a:chOff x="184796" y="2474778"/>
            <a:chExt cx="8251803" cy="2858903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E233EED2-FB98-41BA-B30E-E6BFBFFE5BC3}"/>
                </a:ext>
              </a:extLst>
            </p:cNvPr>
            <p:cNvSpPr/>
            <p:nvPr/>
          </p:nvSpPr>
          <p:spPr>
            <a:xfrm>
              <a:off x="1729739" y="3436620"/>
              <a:ext cx="274320" cy="220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9" name="object 6">
              <a:extLst>
                <a:ext uri="{FF2B5EF4-FFF2-40B4-BE49-F238E27FC236}">
                  <a16:creationId xmlns:a16="http://schemas.microsoft.com/office/drawing/2014/main" id="{1A36DBF2-6DEB-41D7-AD0B-C39040687D9C}"/>
                </a:ext>
              </a:extLst>
            </p:cNvPr>
            <p:cNvGrpSpPr/>
            <p:nvPr/>
          </p:nvGrpSpPr>
          <p:grpSpPr>
            <a:xfrm>
              <a:off x="185420" y="2474778"/>
              <a:ext cx="8251179" cy="2824385"/>
              <a:chOff x="185420" y="2474778"/>
              <a:chExt cx="8251179" cy="2824385"/>
            </a:xfrm>
          </p:grpSpPr>
          <p:sp>
            <p:nvSpPr>
              <p:cNvPr id="27" name="object 7">
                <a:extLst>
                  <a:ext uri="{FF2B5EF4-FFF2-40B4-BE49-F238E27FC236}">
                    <a16:creationId xmlns:a16="http://schemas.microsoft.com/office/drawing/2014/main" id="{81856B9D-BB0A-4B04-8A7D-41F25FDC0EAF}"/>
                  </a:ext>
                </a:extLst>
              </p:cNvPr>
              <p:cNvSpPr/>
              <p:nvPr/>
            </p:nvSpPr>
            <p:spPr>
              <a:xfrm flipV="1">
                <a:off x="185420" y="4115117"/>
                <a:ext cx="8251179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7446009" h="46354">
                    <a:moveTo>
                      <a:pt x="7445384" y="0"/>
                    </a:moveTo>
                    <a:lnTo>
                      <a:pt x="0" y="46037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8">
                <a:extLst>
                  <a:ext uri="{FF2B5EF4-FFF2-40B4-BE49-F238E27FC236}">
                    <a16:creationId xmlns:a16="http://schemas.microsoft.com/office/drawing/2014/main" id="{EFFBAF61-2579-416B-873C-4CD6BF7D6F3C}"/>
                  </a:ext>
                </a:extLst>
              </p:cNvPr>
              <p:cNvSpPr/>
              <p:nvPr/>
            </p:nvSpPr>
            <p:spPr>
              <a:xfrm>
                <a:off x="7086600" y="3124200"/>
                <a:ext cx="1295400" cy="91440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9">
                <a:extLst>
                  <a:ext uri="{FF2B5EF4-FFF2-40B4-BE49-F238E27FC236}">
                    <a16:creationId xmlns:a16="http://schemas.microsoft.com/office/drawing/2014/main" id="{2F868C82-C486-4C8F-BFDC-1A0E8A28377E}"/>
                  </a:ext>
                </a:extLst>
              </p:cNvPr>
              <p:cNvSpPr/>
              <p:nvPr/>
            </p:nvSpPr>
            <p:spPr>
              <a:xfrm>
                <a:off x="185421" y="3059777"/>
                <a:ext cx="8250554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7445375" h="46355">
                    <a:moveTo>
                      <a:pt x="7444844" y="0"/>
                    </a:moveTo>
                    <a:lnTo>
                      <a:pt x="0" y="45918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0" name="object 10">
                <a:extLst>
                  <a:ext uri="{FF2B5EF4-FFF2-40B4-BE49-F238E27FC236}">
                    <a16:creationId xmlns:a16="http://schemas.microsoft.com/office/drawing/2014/main" id="{BC223E7F-78DA-4258-A7F4-FE68804E7953}"/>
                  </a:ext>
                </a:extLst>
              </p:cNvPr>
              <p:cNvSpPr/>
              <p:nvPr/>
            </p:nvSpPr>
            <p:spPr>
              <a:xfrm>
                <a:off x="2438400" y="2510243"/>
                <a:ext cx="0" cy="2788920"/>
              </a:xfrm>
              <a:custGeom>
                <a:avLst/>
                <a:gdLst/>
                <a:ahLst/>
                <a:cxnLst/>
                <a:rect l="l" t="t" r="r" b="b"/>
                <a:pathLst>
                  <a:path h="2788920">
                    <a:moveTo>
                      <a:pt x="0" y="0"/>
                    </a:moveTo>
                    <a:lnTo>
                      <a:pt x="1" y="2788831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11">
                <a:extLst>
                  <a:ext uri="{FF2B5EF4-FFF2-40B4-BE49-F238E27FC236}">
                    <a16:creationId xmlns:a16="http://schemas.microsoft.com/office/drawing/2014/main" id="{0D197A34-D604-444E-90A0-B2FC2152B26F}"/>
                  </a:ext>
                </a:extLst>
              </p:cNvPr>
              <p:cNvSpPr/>
              <p:nvPr/>
            </p:nvSpPr>
            <p:spPr>
              <a:xfrm rot="10800000">
                <a:off x="220590" y="2474778"/>
                <a:ext cx="8161409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7393305" h="45719">
                    <a:moveTo>
                      <a:pt x="7392994" y="0"/>
                    </a:moveTo>
                    <a:lnTo>
                      <a:pt x="0" y="45712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8A397572-A7B7-4707-8289-C5EF00F05034}"/>
                </a:ext>
              </a:extLst>
            </p:cNvPr>
            <p:cNvSpPr/>
            <p:nvPr/>
          </p:nvSpPr>
          <p:spPr>
            <a:xfrm>
              <a:off x="1803017" y="4375030"/>
              <a:ext cx="230481" cy="2084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5B85A774-B9E1-467F-9FE6-A217A57DFB61}"/>
                </a:ext>
              </a:extLst>
            </p:cNvPr>
            <p:cNvSpPr txBox="1"/>
            <p:nvPr/>
          </p:nvSpPr>
          <p:spPr>
            <a:xfrm>
              <a:off x="4973002" y="3279140"/>
              <a:ext cx="1696482" cy="541978"/>
            </a:xfrm>
            <a:prstGeom prst="rect">
              <a:avLst/>
            </a:prstGeom>
          </p:spPr>
          <p:txBody>
            <a:bodyPr vert="horz" wrap="square" lIns="0" tIns="28575" rIns="0" bIns="0" rtlCol="0">
              <a:spAutoFit/>
            </a:bodyPr>
            <a:lstStyle/>
            <a:p>
              <a:pPr marL="12700" marR="5080">
                <a:lnSpc>
                  <a:spcPts val="2090"/>
                </a:lnSpc>
                <a:spcBef>
                  <a:spcPts val="225"/>
                </a:spcBef>
              </a:pPr>
              <a:r>
                <a:rPr sz="2000" dirty="0">
                  <a:latin typeface="Calibri"/>
                  <a:cs typeface="Calibri"/>
                </a:rPr>
                <a:t>The dog</a:t>
              </a:r>
              <a:r>
                <a:rPr sz="2000" spc="-60" dirty="0">
                  <a:latin typeface="Calibri"/>
                  <a:cs typeface="Calibri"/>
                </a:rPr>
                <a:t> </a:t>
              </a:r>
              <a:r>
                <a:rPr sz="2000" spc="-5" dirty="0">
                  <a:latin typeface="Calibri"/>
                  <a:cs typeface="Calibri"/>
                </a:rPr>
                <a:t>chased  </a:t>
              </a:r>
              <a:r>
                <a:rPr sz="2000" dirty="0">
                  <a:latin typeface="Calibri"/>
                  <a:cs typeface="Calibri"/>
                </a:rPr>
                <a:t>the </a:t>
              </a:r>
              <a:r>
                <a:rPr sz="2000" spc="-15" dirty="0">
                  <a:latin typeface="Calibri"/>
                  <a:cs typeface="Calibri"/>
                </a:rPr>
                <a:t>cat</a:t>
              </a:r>
              <a:endParaRPr sz="2000" dirty="0">
                <a:latin typeface="Calibri"/>
                <a:cs typeface="Calibri"/>
              </a:endParaRPr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6B1315A5-8812-46A0-BA83-5AA8E7D5E8D4}"/>
                </a:ext>
              </a:extLst>
            </p:cNvPr>
            <p:cNvSpPr txBox="1"/>
            <p:nvPr/>
          </p:nvSpPr>
          <p:spPr>
            <a:xfrm>
              <a:off x="2614640" y="3308871"/>
              <a:ext cx="1687830" cy="60015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2000" spc="-5" dirty="0">
                  <a:latin typeface="Calibri"/>
                  <a:cs typeface="Calibri"/>
                </a:rPr>
                <a:t>APAFSVSPASGACGPECA…</a:t>
              </a:r>
              <a:endParaRPr sz="2000" dirty="0">
                <a:latin typeface="Calibri"/>
                <a:cs typeface="Calibri"/>
              </a:endParaRPr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34D298CD-1D2D-4243-9AF8-9DC3BCB96FFD}"/>
                </a:ext>
              </a:extLst>
            </p:cNvPr>
            <p:cNvSpPr txBox="1"/>
            <p:nvPr/>
          </p:nvSpPr>
          <p:spPr>
            <a:xfrm>
              <a:off x="5365114" y="2669540"/>
              <a:ext cx="813481" cy="30620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114" dirty="0">
                  <a:solidFill>
                    <a:srgbClr val="CC00CC"/>
                  </a:solidFill>
                  <a:latin typeface="Calibri"/>
                  <a:cs typeface="Calibri"/>
                </a:rPr>
                <a:t>T</a:t>
              </a:r>
              <a:r>
                <a:rPr sz="2000" spc="-30" dirty="0">
                  <a:solidFill>
                    <a:srgbClr val="CC00CC"/>
                  </a:solidFill>
                  <a:latin typeface="Calibri"/>
                  <a:cs typeface="Calibri"/>
                </a:rPr>
                <a:t>r</a:t>
              </a:r>
              <a:r>
                <a:rPr sz="2000" dirty="0">
                  <a:solidFill>
                    <a:srgbClr val="CC00CC"/>
                  </a:solidFill>
                  <a:latin typeface="Calibri"/>
                  <a:cs typeface="Calibri"/>
                </a:rPr>
                <a:t>ee</a:t>
              </a:r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C4BB64E7-B35D-4954-964F-6D8F4CFE3755}"/>
                </a:ext>
              </a:extLst>
            </p:cNvPr>
            <p:cNvSpPr txBox="1"/>
            <p:nvPr/>
          </p:nvSpPr>
          <p:spPr>
            <a:xfrm>
              <a:off x="2915602" y="2645155"/>
              <a:ext cx="1289686" cy="30620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5" dirty="0">
                  <a:solidFill>
                    <a:srgbClr val="CC00CC"/>
                  </a:solidFill>
                  <a:latin typeface="Calibri"/>
                  <a:cs typeface="Calibri"/>
                </a:rPr>
                <a:t>S</a:t>
              </a:r>
              <a:r>
                <a:rPr sz="2000" dirty="0">
                  <a:solidFill>
                    <a:srgbClr val="CC00CC"/>
                  </a:solidFill>
                  <a:latin typeface="Calibri"/>
                  <a:cs typeface="Calibri"/>
                </a:rPr>
                <a:t>e</a:t>
              </a:r>
              <a:r>
                <a:rPr sz="2000" spc="5" dirty="0">
                  <a:solidFill>
                    <a:srgbClr val="CC00CC"/>
                  </a:solidFill>
                  <a:latin typeface="Calibri"/>
                  <a:cs typeface="Calibri"/>
                </a:rPr>
                <a:t>qu</a:t>
              </a:r>
              <a:r>
                <a:rPr sz="2000" dirty="0">
                  <a:solidFill>
                    <a:srgbClr val="CC00CC"/>
                  </a:solidFill>
                  <a:latin typeface="Calibri"/>
                  <a:cs typeface="Calibri"/>
                </a:rPr>
                <a:t>e</a:t>
              </a:r>
              <a:r>
                <a:rPr sz="2000" spc="5" dirty="0">
                  <a:solidFill>
                    <a:srgbClr val="CC00CC"/>
                  </a:solidFill>
                  <a:latin typeface="Calibri"/>
                  <a:cs typeface="Calibri"/>
                </a:rPr>
                <a:t>n</a:t>
              </a:r>
              <a:r>
                <a:rPr sz="2000" dirty="0">
                  <a:solidFill>
                    <a:srgbClr val="CC00CC"/>
                  </a:solidFill>
                  <a:latin typeface="Calibri"/>
                  <a:cs typeface="Calibri"/>
                </a:rPr>
                <a:t>ce</a:t>
              </a:r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0A982EB4-18B3-4306-B864-FFD58A1AEC95}"/>
                </a:ext>
              </a:extLst>
            </p:cNvPr>
            <p:cNvSpPr txBox="1"/>
            <p:nvPr/>
          </p:nvSpPr>
          <p:spPr>
            <a:xfrm>
              <a:off x="7360602" y="2645155"/>
              <a:ext cx="855702" cy="30620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solidFill>
                    <a:srgbClr val="CC00CC"/>
                  </a:solidFill>
                  <a:latin typeface="Calibri"/>
                  <a:cs typeface="Calibri"/>
                </a:rPr>
                <a:t>G</a:t>
              </a:r>
              <a:r>
                <a:rPr sz="2000" spc="-5" dirty="0">
                  <a:solidFill>
                    <a:srgbClr val="CC00CC"/>
                  </a:solidFill>
                  <a:latin typeface="Calibri"/>
                  <a:cs typeface="Calibri"/>
                </a:rPr>
                <a:t>ri</a:t>
              </a:r>
              <a:r>
                <a:rPr sz="2000" dirty="0">
                  <a:solidFill>
                    <a:srgbClr val="CC00CC"/>
                  </a:solidFill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C9B2C447-EA5F-46F4-859E-9702AF20E4B6}"/>
                </a:ext>
              </a:extLst>
            </p:cNvPr>
            <p:cNvSpPr txBox="1"/>
            <p:nvPr/>
          </p:nvSpPr>
          <p:spPr>
            <a:xfrm>
              <a:off x="185420" y="2512059"/>
              <a:ext cx="2252980" cy="54136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pc="-5" dirty="0">
                  <a:solidFill>
                    <a:srgbClr val="CC00CC"/>
                  </a:solidFill>
                  <a:latin typeface="Calibri"/>
                  <a:cs typeface="Calibri"/>
                </a:rPr>
                <a:t>Structured Dependency  between Examples’</a:t>
              </a:r>
              <a:r>
                <a:rPr spc="-20" dirty="0">
                  <a:solidFill>
                    <a:srgbClr val="CC00CC"/>
                  </a:solidFill>
                  <a:latin typeface="Calibri"/>
                  <a:cs typeface="Calibri"/>
                </a:rPr>
                <a:t> </a:t>
              </a:r>
              <a:r>
                <a:rPr dirty="0">
                  <a:solidFill>
                    <a:srgbClr val="CC00CC"/>
                  </a:solidFill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DD96C7CE-8AAE-4259-88F8-BFF2D45CBDF7}"/>
                </a:ext>
              </a:extLst>
            </p:cNvPr>
            <p:cNvSpPr txBox="1"/>
            <p:nvPr/>
          </p:nvSpPr>
          <p:spPr>
            <a:xfrm>
              <a:off x="954088" y="3377826"/>
              <a:ext cx="767678" cy="30620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5" dirty="0">
                  <a:latin typeface="Calibri"/>
                  <a:cs typeface="Calibri"/>
                </a:rPr>
                <a:t>I</a:t>
              </a:r>
              <a:r>
                <a:rPr sz="2000" dirty="0">
                  <a:latin typeface="Calibri"/>
                  <a:cs typeface="Calibri"/>
                </a:rPr>
                <a:t>np</a:t>
              </a:r>
              <a:r>
                <a:rPr sz="2000" spc="-5" dirty="0">
                  <a:latin typeface="Calibri"/>
                  <a:cs typeface="Calibri"/>
                </a:rPr>
                <a:t>ut</a:t>
              </a:r>
              <a:endParaRPr sz="2000" dirty="0">
                <a:latin typeface="Calibri"/>
                <a:cs typeface="Calibri"/>
              </a:endParaRPr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FE4A6183-F957-4765-A592-4E32A57D4A8A}"/>
                </a:ext>
              </a:extLst>
            </p:cNvPr>
            <p:cNvSpPr txBox="1"/>
            <p:nvPr/>
          </p:nvSpPr>
          <p:spPr>
            <a:xfrm>
              <a:off x="828597" y="4288890"/>
              <a:ext cx="980437" cy="30620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dirty="0">
                  <a:latin typeface="Calibri"/>
                  <a:cs typeface="Calibri"/>
                </a:rPr>
                <a:t>O</a:t>
              </a:r>
              <a:r>
                <a:rPr sz="2000" spc="-5" dirty="0">
                  <a:latin typeface="Calibri"/>
                  <a:cs typeface="Calibri"/>
                </a:rPr>
                <a:t>u</a:t>
              </a:r>
              <a:r>
                <a:rPr sz="2000" dirty="0">
                  <a:latin typeface="Calibri"/>
                  <a:cs typeface="Calibri"/>
                </a:rPr>
                <a:t>tp</a:t>
              </a:r>
              <a:r>
                <a:rPr sz="2000" spc="-5" dirty="0">
                  <a:latin typeface="Calibri"/>
                  <a:cs typeface="Calibri"/>
                </a:rPr>
                <a:t>u</a:t>
              </a:r>
              <a:r>
                <a:rPr sz="2000" dirty="0">
                  <a:latin typeface="Calibri"/>
                  <a:cs typeface="Calibri"/>
                </a:rPr>
                <a:t>t</a:t>
              </a:r>
            </a:p>
          </p:txBody>
        </p:sp>
        <p:grpSp>
          <p:nvGrpSpPr>
            <p:cNvPr id="19" name="object 21">
              <a:extLst>
                <a:ext uri="{FF2B5EF4-FFF2-40B4-BE49-F238E27FC236}">
                  <a16:creationId xmlns:a16="http://schemas.microsoft.com/office/drawing/2014/main" id="{1375EB1D-5606-4252-921B-2033CE09BB48}"/>
                </a:ext>
              </a:extLst>
            </p:cNvPr>
            <p:cNvGrpSpPr/>
            <p:nvPr/>
          </p:nvGrpSpPr>
          <p:grpSpPr>
            <a:xfrm>
              <a:off x="184796" y="2515006"/>
              <a:ext cx="8251180" cy="2818675"/>
              <a:chOff x="184796" y="2515006"/>
              <a:chExt cx="8251180" cy="2818675"/>
            </a:xfrm>
          </p:grpSpPr>
          <p:sp>
            <p:nvSpPr>
              <p:cNvPr id="21" name="object 22">
                <a:extLst>
                  <a:ext uri="{FF2B5EF4-FFF2-40B4-BE49-F238E27FC236}">
                    <a16:creationId xmlns:a16="http://schemas.microsoft.com/office/drawing/2014/main" id="{6B9545B8-690A-4467-8441-7129C8ED6877}"/>
                  </a:ext>
                </a:extLst>
              </p:cNvPr>
              <p:cNvSpPr/>
              <p:nvPr/>
            </p:nvSpPr>
            <p:spPr>
              <a:xfrm>
                <a:off x="2990133" y="4159661"/>
                <a:ext cx="882299" cy="747848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3">
                <a:extLst>
                  <a:ext uri="{FF2B5EF4-FFF2-40B4-BE49-F238E27FC236}">
                    <a16:creationId xmlns:a16="http://schemas.microsoft.com/office/drawing/2014/main" id="{0F75F610-F133-4655-A4B1-A621FDC912CE}"/>
                  </a:ext>
                </a:extLst>
              </p:cNvPr>
              <p:cNvSpPr/>
              <p:nvPr/>
            </p:nvSpPr>
            <p:spPr>
              <a:xfrm>
                <a:off x="4589462" y="2515006"/>
                <a:ext cx="0" cy="2788920"/>
              </a:xfrm>
              <a:custGeom>
                <a:avLst/>
                <a:gdLst/>
                <a:ahLst/>
                <a:cxnLst/>
                <a:rect l="l" t="t" r="r" b="b"/>
                <a:pathLst>
                  <a:path h="2788920">
                    <a:moveTo>
                      <a:pt x="0" y="0"/>
                    </a:moveTo>
                    <a:lnTo>
                      <a:pt x="1" y="2788831"/>
                    </a:ln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4">
                <a:extLst>
                  <a:ext uri="{FF2B5EF4-FFF2-40B4-BE49-F238E27FC236}">
                    <a16:creationId xmlns:a16="http://schemas.microsoft.com/office/drawing/2014/main" id="{E75057CD-E823-4847-B185-33C272BC9B63}"/>
                  </a:ext>
                </a:extLst>
              </p:cNvPr>
              <p:cNvSpPr/>
              <p:nvPr/>
            </p:nvSpPr>
            <p:spPr>
              <a:xfrm>
                <a:off x="6951662" y="2515006"/>
                <a:ext cx="0" cy="2788920"/>
              </a:xfrm>
              <a:custGeom>
                <a:avLst/>
                <a:gdLst/>
                <a:ahLst/>
                <a:cxnLst/>
                <a:rect l="l" t="t" r="r" b="b"/>
                <a:pathLst>
                  <a:path h="2788920">
                    <a:moveTo>
                      <a:pt x="0" y="0"/>
                    </a:moveTo>
                    <a:lnTo>
                      <a:pt x="1" y="2788831"/>
                    </a:lnTo>
                  </a:path>
                </a:pathLst>
              </a:cu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5">
                <a:extLst>
                  <a:ext uri="{FF2B5EF4-FFF2-40B4-BE49-F238E27FC236}">
                    <a16:creationId xmlns:a16="http://schemas.microsoft.com/office/drawing/2014/main" id="{1B35D53B-296A-44A5-A626-04736DD5FA1A}"/>
                  </a:ext>
                </a:extLst>
              </p:cNvPr>
              <p:cNvSpPr/>
              <p:nvPr/>
            </p:nvSpPr>
            <p:spPr>
              <a:xfrm>
                <a:off x="4889500" y="4248303"/>
                <a:ext cx="1779984" cy="83331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6">
                <a:extLst>
                  <a:ext uri="{FF2B5EF4-FFF2-40B4-BE49-F238E27FC236}">
                    <a16:creationId xmlns:a16="http://schemas.microsoft.com/office/drawing/2014/main" id="{3E532EE7-D3B4-4F3A-9A5F-C3874C7C45C9}"/>
                  </a:ext>
                </a:extLst>
              </p:cNvPr>
              <p:cNvSpPr/>
              <p:nvPr/>
            </p:nvSpPr>
            <p:spPr>
              <a:xfrm>
                <a:off x="184796" y="5287962"/>
                <a:ext cx="8251180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7445375" h="46354">
                    <a:moveTo>
                      <a:pt x="7445374" y="0"/>
                    </a:moveTo>
                    <a:lnTo>
                      <a:pt x="0" y="46037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7">
                <a:extLst>
                  <a:ext uri="{FF2B5EF4-FFF2-40B4-BE49-F238E27FC236}">
                    <a16:creationId xmlns:a16="http://schemas.microsoft.com/office/drawing/2014/main" id="{159754BC-D6C5-4C9E-8F7E-597DB831F8C3}"/>
                  </a:ext>
                </a:extLst>
              </p:cNvPr>
              <p:cNvSpPr/>
              <p:nvPr/>
            </p:nvSpPr>
            <p:spPr>
              <a:xfrm>
                <a:off x="7010400" y="4267200"/>
                <a:ext cx="1371600" cy="914400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0" name="object 28">
              <a:extLst>
                <a:ext uri="{FF2B5EF4-FFF2-40B4-BE49-F238E27FC236}">
                  <a16:creationId xmlns:a16="http://schemas.microsoft.com/office/drawing/2014/main" id="{410C8912-5549-406D-B816-28FE115DDB77}"/>
                </a:ext>
              </a:extLst>
            </p:cNvPr>
            <p:cNvSpPr txBox="1"/>
            <p:nvPr/>
          </p:nvSpPr>
          <p:spPr>
            <a:xfrm>
              <a:off x="2602864" y="4947411"/>
              <a:ext cx="1765300" cy="18862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0000FF"/>
                  </a:solidFill>
                  <a:latin typeface="Calibri"/>
                  <a:cs typeface="Calibri"/>
                </a:rPr>
                <a:t>CC</a:t>
              </a:r>
              <a:r>
                <a:rPr sz="1200" dirty="0">
                  <a:solidFill>
                    <a:srgbClr val="FF9900"/>
                  </a:solidFill>
                  <a:latin typeface="Calibri"/>
                  <a:cs typeface="Calibri"/>
                </a:rPr>
                <a:t>EEEEE</a:t>
              </a:r>
              <a:r>
                <a:rPr sz="1200" dirty="0">
                  <a:solidFill>
                    <a:srgbClr val="0000FF"/>
                  </a:solidFill>
                  <a:latin typeface="Calibri"/>
                  <a:cs typeface="Calibri"/>
                </a:rPr>
                <a:t>CCCCC</a:t>
              </a:r>
              <a:r>
                <a:rPr sz="1200" dirty="0">
                  <a:solidFill>
                    <a:srgbClr val="FF0066"/>
                  </a:solidFill>
                  <a:latin typeface="Calibri"/>
                  <a:cs typeface="Calibri"/>
                </a:rPr>
                <a:t>HHH</a:t>
              </a:r>
              <a:r>
                <a:rPr sz="1200" dirty="0">
                  <a:solidFill>
                    <a:srgbClr val="0000FF"/>
                  </a:solidFill>
                  <a:latin typeface="Calibri"/>
                  <a:cs typeface="Calibri"/>
                </a:rPr>
                <a:t>CCC</a:t>
              </a:r>
              <a:r>
                <a:rPr sz="1200" dirty="0">
                  <a:solidFill>
                    <a:srgbClr val="ED7D31"/>
                  </a:solidFill>
                  <a:latin typeface="Calibri"/>
                  <a:cs typeface="Calibri"/>
                </a:rPr>
                <a:t>…</a:t>
              </a:r>
              <a:endParaRPr sz="1200" dirty="0">
                <a:latin typeface="Calibri"/>
                <a:cs typeface="Calibri"/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DDA51CB1-6D18-45F7-9AB8-28E06B50A1BA}"/>
              </a:ext>
            </a:extLst>
          </p:cNvPr>
          <p:cNvSpPr/>
          <p:nvPr/>
        </p:nvSpPr>
        <p:spPr>
          <a:xfrm>
            <a:off x="174882" y="5887099"/>
            <a:ext cx="87752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>
              <a:lnSpc>
                <a:spcPct val="100000"/>
              </a:lnSpc>
              <a:spcBef>
                <a:spcPts val="100"/>
              </a:spcBef>
            </a:pPr>
            <a:r>
              <a:rPr lang="en-US" altLang="zh-CN" sz="2000" spc="-10" dirty="0">
                <a:latin typeface="Calibri"/>
                <a:cs typeface="Calibri"/>
              </a:rPr>
              <a:t>Many more </a:t>
            </a:r>
            <a:r>
              <a:rPr lang="en-US" altLang="zh-CN" sz="2000" spc="-5" dirty="0">
                <a:latin typeface="Calibri"/>
                <a:cs typeface="Calibri"/>
              </a:rPr>
              <a:t>possible </a:t>
            </a:r>
            <a:r>
              <a:rPr lang="en-US" altLang="zh-CN" sz="2000" spc="-10" dirty="0">
                <a:latin typeface="Calibri"/>
                <a:cs typeface="Calibri"/>
              </a:rPr>
              <a:t>structures </a:t>
            </a:r>
            <a:r>
              <a:rPr lang="en-US" altLang="zh-CN" sz="2000" spc="-5" dirty="0">
                <a:latin typeface="Calibri"/>
                <a:cs typeface="Calibri"/>
              </a:rPr>
              <a:t>between </a:t>
            </a:r>
            <a:r>
              <a:rPr lang="en-US" altLang="zh-CN" sz="2000" dirty="0" err="1">
                <a:latin typeface="Calibri"/>
                <a:cs typeface="Calibri"/>
              </a:rPr>
              <a:t>y_i</a:t>
            </a:r>
            <a:r>
              <a:rPr lang="en-US" altLang="zh-CN" sz="2000" dirty="0">
                <a:latin typeface="Calibri"/>
                <a:cs typeface="Calibri"/>
              </a:rPr>
              <a:t> , e.g. </a:t>
            </a:r>
            <a:r>
              <a:rPr lang="en-US" altLang="zh-CN" sz="2000" spc="-5" dirty="0">
                <a:solidFill>
                  <a:srgbClr val="FF0000"/>
                </a:solidFill>
                <a:latin typeface="Calibri"/>
                <a:cs typeface="Calibri"/>
              </a:rPr>
              <a:t>spatial </a:t>
            </a:r>
            <a:r>
              <a:rPr lang="en-US" altLang="zh-CN" sz="2000" dirty="0">
                <a:solidFill>
                  <a:srgbClr val="FF0000"/>
                </a:solidFill>
                <a:latin typeface="Calibri"/>
                <a:cs typeface="Calibri"/>
              </a:rPr>
              <a:t>, </a:t>
            </a:r>
            <a:r>
              <a:rPr lang="en-US" altLang="zh-CN" sz="2000" spc="-10" dirty="0">
                <a:solidFill>
                  <a:srgbClr val="FF0000"/>
                </a:solidFill>
                <a:latin typeface="Calibri"/>
                <a:cs typeface="Calibri"/>
              </a:rPr>
              <a:t>temporal, relational</a:t>
            </a:r>
            <a:r>
              <a:rPr lang="en-US" altLang="zh-CN" sz="2000" spc="1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latin typeface="Calibri"/>
                <a:cs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4784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8341614" cy="540129"/>
          </a:xfrm>
        </p:spPr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</a:rPr>
              <a:t>Structured Output: </a:t>
            </a:r>
            <a:r>
              <a:rPr lang="en-US" altLang="zh-CN" sz="3200" dirty="0"/>
              <a:t>Natural Language Parsing</a:t>
            </a:r>
            <a:br>
              <a:rPr lang="en-US" altLang="zh-CN" sz="3200" dirty="0"/>
            </a:br>
            <a:endParaRPr lang="zh-CN" altLang="en-US" sz="32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0D37497-C273-4039-859C-5A44EBE7C446}"/>
              </a:ext>
            </a:extLst>
          </p:cNvPr>
          <p:cNvSpPr/>
          <p:nvPr/>
        </p:nvSpPr>
        <p:spPr>
          <a:xfrm>
            <a:off x="5986441" y="2643776"/>
            <a:ext cx="3024379" cy="2680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8291465-A1F4-4D42-83CD-E2DE8F3622AA}"/>
              </a:ext>
            </a:extLst>
          </p:cNvPr>
          <p:cNvGrpSpPr/>
          <p:nvPr/>
        </p:nvGrpSpPr>
        <p:grpSpPr>
          <a:xfrm>
            <a:off x="2645511" y="3431540"/>
            <a:ext cx="3136265" cy="465327"/>
            <a:chOff x="2645511" y="3431540"/>
            <a:chExt cx="3136265" cy="465327"/>
          </a:xfrm>
        </p:grpSpPr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D34AF33D-A43B-4652-AAAF-4FEC8F965F90}"/>
                </a:ext>
              </a:extLst>
            </p:cNvPr>
            <p:cNvSpPr/>
            <p:nvPr/>
          </p:nvSpPr>
          <p:spPr>
            <a:xfrm>
              <a:off x="2645511" y="3820667"/>
              <a:ext cx="3136265" cy="76200"/>
            </a:xfrm>
            <a:custGeom>
              <a:avLst/>
              <a:gdLst/>
              <a:ahLst/>
              <a:cxnLst/>
              <a:rect l="l" t="t" r="r" b="b"/>
              <a:pathLst>
                <a:path w="3136265" h="76200">
                  <a:moveTo>
                    <a:pt x="3059887" y="0"/>
                  </a:moveTo>
                  <a:lnTo>
                    <a:pt x="3059887" y="76199"/>
                  </a:lnTo>
                  <a:lnTo>
                    <a:pt x="3120212" y="46037"/>
                  </a:lnTo>
                  <a:lnTo>
                    <a:pt x="3072587" y="46037"/>
                  </a:lnTo>
                  <a:lnTo>
                    <a:pt x="3072587" y="30162"/>
                  </a:lnTo>
                  <a:lnTo>
                    <a:pt x="3120212" y="30162"/>
                  </a:lnTo>
                  <a:lnTo>
                    <a:pt x="3059887" y="0"/>
                  </a:lnTo>
                  <a:close/>
                </a:path>
                <a:path w="3136265" h="76200">
                  <a:moveTo>
                    <a:pt x="3059887" y="30162"/>
                  </a:moveTo>
                  <a:lnTo>
                    <a:pt x="0" y="30162"/>
                  </a:lnTo>
                  <a:lnTo>
                    <a:pt x="0" y="46037"/>
                  </a:lnTo>
                  <a:lnTo>
                    <a:pt x="3059887" y="46037"/>
                  </a:lnTo>
                  <a:lnTo>
                    <a:pt x="3059887" y="30162"/>
                  </a:lnTo>
                  <a:close/>
                </a:path>
                <a:path w="3136265" h="76200">
                  <a:moveTo>
                    <a:pt x="3120212" y="30162"/>
                  </a:moveTo>
                  <a:lnTo>
                    <a:pt x="3072587" y="30162"/>
                  </a:lnTo>
                  <a:lnTo>
                    <a:pt x="3072587" y="46037"/>
                  </a:lnTo>
                  <a:lnTo>
                    <a:pt x="3120212" y="46037"/>
                  </a:lnTo>
                  <a:lnTo>
                    <a:pt x="3136087" y="38099"/>
                  </a:lnTo>
                  <a:lnTo>
                    <a:pt x="3120212" y="3016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EC300E5-2F05-43EB-96B6-59860250731E}"/>
                </a:ext>
              </a:extLst>
            </p:cNvPr>
            <p:cNvSpPr txBox="1"/>
            <p:nvPr/>
          </p:nvSpPr>
          <p:spPr>
            <a:xfrm>
              <a:off x="3042272" y="3431540"/>
              <a:ext cx="239839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55" dirty="0">
                  <a:latin typeface="Calibri" panose="020F0502020204030204" pitchFamily="34" charset="0"/>
                  <a:cs typeface="Calibri" panose="020F0502020204030204" pitchFamily="34" charset="0"/>
                </a:rPr>
                <a:t>Language</a:t>
              </a:r>
              <a:r>
                <a:rPr sz="2400" spc="-45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2400" spc="-65" dirty="0">
                  <a:latin typeface="Calibri" panose="020F0502020204030204" pitchFamily="34" charset="0"/>
                  <a:cs typeface="Calibri" panose="020F0502020204030204" pitchFamily="34" charset="0"/>
                </a:rPr>
                <a:t>Parsing</a:t>
              </a:r>
              <a:endParaRPr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0E50FCE-6B43-4186-800E-28452AB5D9F5}"/>
              </a:ext>
            </a:extLst>
          </p:cNvPr>
          <p:cNvSpPr txBox="1"/>
          <p:nvPr/>
        </p:nvSpPr>
        <p:spPr>
          <a:xfrm>
            <a:off x="433329" y="3155586"/>
            <a:ext cx="20631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‘The screen was a sea of red’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101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65605" cy="585111"/>
          </a:xfrm>
        </p:spPr>
        <p:txBody>
          <a:bodyPr/>
          <a:lstStyle/>
          <a:p>
            <a:r>
              <a:rPr lang="en-US" altLang="zh-CN" dirty="0"/>
              <a:t>Course Content Plan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9A66602-CDE5-4653-9AE1-08AA15320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077" y="4408702"/>
            <a:ext cx="3221923" cy="1816806"/>
          </a:xfrm>
          <a:prstGeom prst="rect">
            <a:avLst/>
          </a:prstGeom>
        </p:spPr>
      </p:pic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2D81D65F-E34C-484B-B66A-FF39D6BEF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2335"/>
            <a:ext cx="7886700" cy="4561919"/>
          </a:xfrm>
        </p:spPr>
        <p:txBody>
          <a:bodyPr/>
          <a:lstStyle/>
          <a:p>
            <a:r>
              <a:rPr lang="en-US" altLang="zh-CN" dirty="0"/>
              <a:t>Six major sections of this course</a:t>
            </a:r>
            <a:endParaRPr lang="zh-CN" altLang="en-US" dirty="0"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84381CB8-6040-450C-B4A7-C3528A87C7DF}"/>
              </a:ext>
            </a:extLst>
          </p:cNvPr>
          <p:cNvSpPr txBox="1"/>
          <p:nvPr/>
        </p:nvSpPr>
        <p:spPr>
          <a:xfrm>
            <a:off x="567903" y="1953157"/>
            <a:ext cx="4757420" cy="219900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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3200" b="0" i="0" u="none" strike="noStrike" kern="1200" cap="none" spc="-15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Calibri"/>
              </a:rPr>
              <a:t>Regression</a:t>
            </a:r>
            <a:r>
              <a:rPr kumimoji="0" lang="zh-CN" altLang="en-US" sz="3200" b="0" i="0" u="none" strike="noStrike" kern="1200" cap="none" spc="-95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Calibri"/>
              </a:rPr>
              <a:t>(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Calibri"/>
              </a:rPr>
              <a:t>supervised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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3200" spc="-15" dirty="0">
                <a:solidFill>
                  <a:srgbClr val="CE2CDA"/>
                </a:solidFill>
                <a:latin typeface="Calibri"/>
                <a:cs typeface="Calibri"/>
              </a:rPr>
              <a:t>Classification (supervised)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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Unsupervised</a:t>
            </a:r>
            <a:r>
              <a:rPr kumimoji="0" sz="32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models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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3200" spc="-15" dirty="0">
                <a:solidFill>
                  <a:srgbClr val="CE2CDA"/>
                </a:solidFill>
                <a:latin typeface="Calibri"/>
                <a:cs typeface="Calibri"/>
              </a:rPr>
              <a:t>Learning theory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DDF4BEEE-FABF-4824-AEAA-320722B72F7E}"/>
              </a:ext>
            </a:extLst>
          </p:cNvPr>
          <p:cNvSpPr txBox="1"/>
          <p:nvPr/>
        </p:nvSpPr>
        <p:spPr>
          <a:xfrm>
            <a:off x="567903" y="4501380"/>
            <a:ext cx="334517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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Graphical</a:t>
            </a:r>
            <a:r>
              <a:rPr kumimoji="0" sz="32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models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BF08176E-8DF1-4F76-A60D-A0F4F7821B3E}"/>
              </a:ext>
            </a:extLst>
          </p:cNvPr>
          <p:cNvSpPr txBox="1"/>
          <p:nvPr/>
        </p:nvSpPr>
        <p:spPr>
          <a:xfrm>
            <a:off x="567903" y="5385722"/>
            <a:ext cx="43357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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Reinforcement</a:t>
            </a:r>
            <a:r>
              <a:rPr kumimoji="0" sz="32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Learning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39057CF-ADC8-4371-A458-4EF3CEB29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055" y="2064633"/>
            <a:ext cx="2344069" cy="234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7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8515350" cy="596165"/>
          </a:xfrm>
        </p:spPr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</a:rPr>
              <a:t>Structured Output: </a:t>
            </a:r>
            <a:r>
              <a:rPr lang="en-US" altLang="zh-CN" sz="3200" dirty="0"/>
              <a:t>Audio Segmentation / Tagging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Real-life applications: </a:t>
            </a:r>
          </a:p>
          <a:p>
            <a:pPr lvl="1"/>
            <a:r>
              <a:rPr lang="en-US" altLang="zh-CN" dirty="0"/>
              <a:t>Customer service phone routing </a:t>
            </a:r>
          </a:p>
          <a:p>
            <a:pPr lvl="1"/>
            <a:r>
              <a:rPr lang="en-US" altLang="zh-CN" dirty="0"/>
              <a:t>Voice recognition software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9E713ABB-88FB-4346-AF92-A370A215DA79}"/>
              </a:ext>
            </a:extLst>
          </p:cNvPr>
          <p:cNvSpPr/>
          <p:nvPr/>
        </p:nvSpPr>
        <p:spPr>
          <a:xfrm>
            <a:off x="1809750" y="1708150"/>
            <a:ext cx="5810250" cy="1492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282A5FD8-BF76-4927-93BD-5CB27ACA6AEE}"/>
              </a:ext>
            </a:extLst>
          </p:cNvPr>
          <p:cNvSpPr/>
          <p:nvPr/>
        </p:nvSpPr>
        <p:spPr>
          <a:xfrm>
            <a:off x="1828800" y="3276600"/>
            <a:ext cx="5791200" cy="137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018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8011258" cy="549273"/>
          </a:xfrm>
        </p:spPr>
        <p:txBody>
          <a:bodyPr/>
          <a:lstStyle/>
          <a:p>
            <a:r>
              <a:rPr lang="en-US" altLang="zh-CN" dirty="0"/>
              <a:t>Music Information Retrieval Systems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e.g. Automatic Music Recommendation </a:t>
            </a:r>
          </a:p>
          <a:p>
            <a:endParaRPr lang="en-US" altLang="zh-CN" dirty="0"/>
          </a:p>
          <a:p>
            <a:r>
              <a:rPr lang="en-US" altLang="zh-CN" dirty="0"/>
              <a:t>To classify music pieces in various ways </a:t>
            </a:r>
          </a:p>
          <a:p>
            <a:pPr lvl="1"/>
            <a:r>
              <a:rPr lang="en-US" altLang="zh-CN" dirty="0"/>
              <a:t>Genre or style classification </a:t>
            </a:r>
          </a:p>
          <a:p>
            <a:pPr lvl="1"/>
            <a:r>
              <a:rPr lang="en-US" altLang="zh-CN" dirty="0"/>
              <a:t>Mood classification </a:t>
            </a:r>
          </a:p>
          <a:p>
            <a:pPr lvl="1"/>
            <a:r>
              <a:rPr lang="en-US" altLang="zh-CN" dirty="0"/>
              <a:t>Performer or composer identification </a:t>
            </a:r>
          </a:p>
          <a:p>
            <a:pPr lvl="1"/>
            <a:r>
              <a:rPr lang="en-US" altLang="zh-CN" dirty="0"/>
              <a:t>Music recommendation •Playlist generation </a:t>
            </a:r>
          </a:p>
          <a:p>
            <a:pPr lvl="1"/>
            <a:r>
              <a:rPr lang="en-US" altLang="zh-CN" dirty="0"/>
              <a:t>Hit prediction </a:t>
            </a:r>
          </a:p>
          <a:p>
            <a:pPr lvl="1"/>
            <a:r>
              <a:rPr lang="en-US" altLang="zh-CN" dirty="0"/>
              <a:t>Audio to symbolic transcription </a:t>
            </a:r>
          </a:p>
          <a:p>
            <a:pPr lvl="1"/>
            <a:r>
              <a:rPr lang="en-US" altLang="zh-CN" dirty="0"/>
              <a:t>etc. </a:t>
            </a:r>
          </a:p>
          <a:p>
            <a:r>
              <a:rPr lang="en-US" altLang="zh-CN" dirty="0"/>
              <a:t>Such areas often share similar central procedures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13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26" y="1856065"/>
            <a:ext cx="4368946" cy="4865411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Musical data collection </a:t>
            </a:r>
          </a:p>
          <a:p>
            <a:pPr lvl="1"/>
            <a:r>
              <a:rPr lang="en-US" altLang="zh-CN" sz="2000" dirty="0"/>
              <a:t>The </a:t>
            </a:r>
            <a:r>
              <a:rPr lang="en-US" altLang="zh-CN" sz="2000" dirty="0">
                <a:solidFill>
                  <a:srgbClr val="FF0000"/>
                </a:solidFill>
              </a:rPr>
              <a:t>instances</a:t>
            </a:r>
            <a:r>
              <a:rPr lang="en-US" altLang="zh-CN" sz="2000" dirty="0"/>
              <a:t>(basic entities) to classify </a:t>
            </a:r>
          </a:p>
          <a:p>
            <a:pPr lvl="1"/>
            <a:r>
              <a:rPr lang="en-US" altLang="zh-CN" sz="2000" dirty="0"/>
              <a:t>Audio recordings, scores, cultural data, etc. </a:t>
            </a:r>
          </a:p>
          <a:p>
            <a:r>
              <a:rPr lang="en-US" altLang="zh-CN" sz="2400" dirty="0"/>
              <a:t>Feature extraction 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Features</a:t>
            </a:r>
            <a:r>
              <a:rPr lang="en-US" altLang="zh-CN" sz="2000" dirty="0"/>
              <a:t> represent characteristic information about instances </a:t>
            </a:r>
          </a:p>
          <a:p>
            <a:pPr lvl="1"/>
            <a:r>
              <a:rPr lang="en-US" altLang="zh-CN" sz="2000" dirty="0"/>
              <a:t>Must provide sufficient information to segment instances among </a:t>
            </a:r>
            <a:r>
              <a:rPr lang="en-US" altLang="zh-CN" sz="2000" dirty="0">
                <a:solidFill>
                  <a:srgbClr val="FF0000"/>
                </a:solidFill>
              </a:rPr>
              <a:t>classes</a:t>
            </a:r>
            <a:r>
              <a:rPr lang="en-US" altLang="zh-CN" sz="2000" dirty="0"/>
              <a:t> (categories) </a:t>
            </a:r>
          </a:p>
          <a:p>
            <a:r>
              <a:rPr lang="en-US" altLang="zh-CN" sz="2400" dirty="0"/>
              <a:t>Machine learning </a:t>
            </a:r>
          </a:p>
          <a:p>
            <a:pPr lvl="1"/>
            <a:r>
              <a:rPr lang="en-US" altLang="zh-CN" sz="2000" dirty="0"/>
              <a:t>Algorithms (“</a:t>
            </a:r>
            <a:r>
              <a:rPr lang="en-US" altLang="zh-CN" sz="2000" dirty="0">
                <a:solidFill>
                  <a:srgbClr val="FF0000"/>
                </a:solidFill>
              </a:rPr>
              <a:t>classifiers</a:t>
            </a:r>
            <a:r>
              <a:rPr lang="en-US" altLang="zh-CN" sz="2000" dirty="0"/>
              <a:t>” or “</a:t>
            </a:r>
            <a:r>
              <a:rPr lang="en-US" altLang="zh-CN" sz="2000" dirty="0">
                <a:solidFill>
                  <a:srgbClr val="FF0000"/>
                </a:solidFill>
              </a:rPr>
              <a:t>learners</a:t>
            </a:r>
            <a:r>
              <a:rPr lang="en-US" altLang="zh-CN" sz="2000" dirty="0"/>
              <a:t>”) learn to associate feature patterns of instances with their classes</a:t>
            </a:r>
          </a:p>
          <a:p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D15BAB0-0BE6-4086-AE8C-853B19378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8011258" cy="549273"/>
          </a:xfrm>
        </p:spPr>
        <p:txBody>
          <a:bodyPr/>
          <a:lstStyle/>
          <a:p>
            <a:r>
              <a:rPr lang="en-US" altLang="zh-CN" dirty="0"/>
              <a:t>Music Information Retrieval Systems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57610F-BAC0-496A-B3CB-C36CAC849B30}"/>
              </a:ext>
            </a:extLst>
          </p:cNvPr>
          <p:cNvSpPr txBox="1"/>
          <p:nvPr/>
        </p:nvSpPr>
        <p:spPr>
          <a:xfrm>
            <a:off x="660888" y="1177598"/>
            <a:ext cx="8011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e.g. Automatic Music Recommendation (Extra)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0EFA8A8-1440-42F2-AC9B-542368FD688B}"/>
              </a:ext>
            </a:extLst>
          </p:cNvPr>
          <p:cNvGrpSpPr/>
          <p:nvPr/>
        </p:nvGrpSpPr>
        <p:grpSpPr>
          <a:xfrm>
            <a:off x="4721105" y="1907640"/>
            <a:ext cx="4148454" cy="4082851"/>
            <a:chOff x="4840287" y="1538287"/>
            <a:chExt cx="4148454" cy="4718050"/>
          </a:xfrm>
        </p:grpSpPr>
        <p:grpSp>
          <p:nvGrpSpPr>
            <p:cNvPr id="11" name="object 8">
              <a:extLst>
                <a:ext uri="{FF2B5EF4-FFF2-40B4-BE49-F238E27FC236}">
                  <a16:creationId xmlns:a16="http://schemas.microsoft.com/office/drawing/2014/main" id="{3B42D40F-2B73-46E4-BF26-009C02DB8910}"/>
                </a:ext>
              </a:extLst>
            </p:cNvPr>
            <p:cNvGrpSpPr/>
            <p:nvPr/>
          </p:nvGrpSpPr>
          <p:grpSpPr>
            <a:xfrm>
              <a:off x="4840287" y="1538287"/>
              <a:ext cx="4148454" cy="4718050"/>
              <a:chOff x="4840287" y="1538287"/>
              <a:chExt cx="4148454" cy="4718050"/>
            </a:xfrm>
          </p:grpSpPr>
          <p:sp>
            <p:nvSpPr>
              <p:cNvPr id="26" name="object 9">
                <a:extLst>
                  <a:ext uri="{FF2B5EF4-FFF2-40B4-BE49-F238E27FC236}">
                    <a16:creationId xmlns:a16="http://schemas.microsoft.com/office/drawing/2014/main" id="{8AF662C6-A876-4E99-9BD9-CA20338B9FB6}"/>
                  </a:ext>
                </a:extLst>
              </p:cNvPr>
              <p:cNvSpPr/>
              <p:nvPr/>
            </p:nvSpPr>
            <p:spPr>
              <a:xfrm>
                <a:off x="4859337" y="1557337"/>
                <a:ext cx="4110354" cy="4679950"/>
              </a:xfrm>
              <a:custGeom>
                <a:avLst/>
                <a:gdLst/>
                <a:ahLst/>
                <a:cxnLst/>
                <a:rect l="l" t="t" r="r" b="b"/>
                <a:pathLst>
                  <a:path w="4110354" h="4679950">
                    <a:moveTo>
                      <a:pt x="0" y="685021"/>
                    </a:moveTo>
                    <a:lnTo>
                      <a:pt x="1719" y="636099"/>
                    </a:lnTo>
                    <a:lnTo>
                      <a:pt x="6802" y="588106"/>
                    </a:lnTo>
                    <a:lnTo>
                      <a:pt x="15131" y="541158"/>
                    </a:lnTo>
                    <a:lnTo>
                      <a:pt x="26592" y="495369"/>
                    </a:lnTo>
                    <a:lnTo>
                      <a:pt x="41067" y="450857"/>
                    </a:lnTo>
                    <a:lnTo>
                      <a:pt x="58441" y="407736"/>
                    </a:lnTo>
                    <a:lnTo>
                      <a:pt x="78598" y="366124"/>
                    </a:lnTo>
                    <a:lnTo>
                      <a:pt x="101422" y="326135"/>
                    </a:lnTo>
                    <a:lnTo>
                      <a:pt x="126798" y="287887"/>
                    </a:lnTo>
                    <a:lnTo>
                      <a:pt x="154609" y="251494"/>
                    </a:lnTo>
                    <a:lnTo>
                      <a:pt x="184739" y="217073"/>
                    </a:lnTo>
                    <a:lnTo>
                      <a:pt x="217073" y="184739"/>
                    </a:lnTo>
                    <a:lnTo>
                      <a:pt x="251494" y="154609"/>
                    </a:lnTo>
                    <a:lnTo>
                      <a:pt x="287887" y="126798"/>
                    </a:lnTo>
                    <a:lnTo>
                      <a:pt x="326136" y="101422"/>
                    </a:lnTo>
                    <a:lnTo>
                      <a:pt x="366125" y="78598"/>
                    </a:lnTo>
                    <a:lnTo>
                      <a:pt x="407737" y="58441"/>
                    </a:lnTo>
                    <a:lnTo>
                      <a:pt x="450857" y="41067"/>
                    </a:lnTo>
                    <a:lnTo>
                      <a:pt x="495370" y="26592"/>
                    </a:lnTo>
                    <a:lnTo>
                      <a:pt x="541159" y="15131"/>
                    </a:lnTo>
                    <a:lnTo>
                      <a:pt x="588107" y="6802"/>
                    </a:lnTo>
                    <a:lnTo>
                      <a:pt x="636100" y="1719"/>
                    </a:lnTo>
                    <a:lnTo>
                      <a:pt x="685022" y="0"/>
                    </a:lnTo>
                    <a:lnTo>
                      <a:pt x="3425011" y="0"/>
                    </a:lnTo>
                    <a:lnTo>
                      <a:pt x="3473933" y="1719"/>
                    </a:lnTo>
                    <a:lnTo>
                      <a:pt x="3521927" y="6802"/>
                    </a:lnTo>
                    <a:lnTo>
                      <a:pt x="3568876" y="15131"/>
                    </a:lnTo>
                    <a:lnTo>
                      <a:pt x="3614665" y="26592"/>
                    </a:lnTo>
                    <a:lnTo>
                      <a:pt x="3659178" y="41067"/>
                    </a:lnTo>
                    <a:lnTo>
                      <a:pt x="3702299" y="58441"/>
                    </a:lnTo>
                    <a:lnTo>
                      <a:pt x="3743912" y="78598"/>
                    </a:lnTo>
                    <a:lnTo>
                      <a:pt x="3783901" y="101422"/>
                    </a:lnTo>
                    <a:lnTo>
                      <a:pt x="3822150" y="126798"/>
                    </a:lnTo>
                    <a:lnTo>
                      <a:pt x="3858543" y="154609"/>
                    </a:lnTo>
                    <a:lnTo>
                      <a:pt x="3892965" y="184739"/>
                    </a:lnTo>
                    <a:lnTo>
                      <a:pt x="3925299" y="217073"/>
                    </a:lnTo>
                    <a:lnTo>
                      <a:pt x="3955430" y="251494"/>
                    </a:lnTo>
                    <a:lnTo>
                      <a:pt x="3983241" y="287887"/>
                    </a:lnTo>
                    <a:lnTo>
                      <a:pt x="4008617" y="326135"/>
                    </a:lnTo>
                    <a:lnTo>
                      <a:pt x="4031442" y="366124"/>
                    </a:lnTo>
                    <a:lnTo>
                      <a:pt x="4051599" y="407736"/>
                    </a:lnTo>
                    <a:lnTo>
                      <a:pt x="4068974" y="450857"/>
                    </a:lnTo>
                    <a:lnTo>
                      <a:pt x="4083449" y="495369"/>
                    </a:lnTo>
                    <a:lnTo>
                      <a:pt x="4094910" y="541158"/>
                    </a:lnTo>
                    <a:lnTo>
                      <a:pt x="4103239" y="588106"/>
                    </a:lnTo>
                    <a:lnTo>
                      <a:pt x="4108322" y="636099"/>
                    </a:lnTo>
                    <a:lnTo>
                      <a:pt x="4110042" y="685021"/>
                    </a:lnTo>
                    <a:lnTo>
                      <a:pt x="4110042" y="3994932"/>
                    </a:lnTo>
                    <a:lnTo>
                      <a:pt x="4108322" y="4043854"/>
                    </a:lnTo>
                    <a:lnTo>
                      <a:pt x="4103239" y="4091847"/>
                    </a:lnTo>
                    <a:lnTo>
                      <a:pt x="4094910" y="4138796"/>
                    </a:lnTo>
                    <a:lnTo>
                      <a:pt x="4083449" y="4184585"/>
                    </a:lnTo>
                    <a:lnTo>
                      <a:pt x="4068974" y="4229097"/>
                    </a:lnTo>
                    <a:lnTo>
                      <a:pt x="4051599" y="4272218"/>
                    </a:lnTo>
                    <a:lnTo>
                      <a:pt x="4031442" y="4313830"/>
                    </a:lnTo>
                    <a:lnTo>
                      <a:pt x="4008617" y="4353818"/>
                    </a:lnTo>
                    <a:lnTo>
                      <a:pt x="3983241" y="4392067"/>
                    </a:lnTo>
                    <a:lnTo>
                      <a:pt x="3955430" y="4428460"/>
                    </a:lnTo>
                    <a:lnTo>
                      <a:pt x="3925299" y="4462881"/>
                    </a:lnTo>
                    <a:lnTo>
                      <a:pt x="3892965" y="4495214"/>
                    </a:lnTo>
                    <a:lnTo>
                      <a:pt x="3858543" y="4525344"/>
                    </a:lnTo>
                    <a:lnTo>
                      <a:pt x="3822150" y="4553155"/>
                    </a:lnTo>
                    <a:lnTo>
                      <a:pt x="3783901" y="4578530"/>
                    </a:lnTo>
                    <a:lnTo>
                      <a:pt x="3743912" y="4601355"/>
                    </a:lnTo>
                    <a:lnTo>
                      <a:pt x="3702299" y="4621511"/>
                    </a:lnTo>
                    <a:lnTo>
                      <a:pt x="3659178" y="4638885"/>
                    </a:lnTo>
                    <a:lnTo>
                      <a:pt x="3614665" y="4653360"/>
                    </a:lnTo>
                    <a:lnTo>
                      <a:pt x="3568876" y="4664820"/>
                    </a:lnTo>
                    <a:lnTo>
                      <a:pt x="3521927" y="4673150"/>
                    </a:lnTo>
                    <a:lnTo>
                      <a:pt x="3473933" y="4678232"/>
                    </a:lnTo>
                    <a:lnTo>
                      <a:pt x="3425011" y="4679952"/>
                    </a:lnTo>
                    <a:lnTo>
                      <a:pt x="685022" y="4679952"/>
                    </a:lnTo>
                    <a:lnTo>
                      <a:pt x="636100" y="4678232"/>
                    </a:lnTo>
                    <a:lnTo>
                      <a:pt x="588107" y="4673150"/>
                    </a:lnTo>
                    <a:lnTo>
                      <a:pt x="541159" y="4664820"/>
                    </a:lnTo>
                    <a:lnTo>
                      <a:pt x="495370" y="4653360"/>
                    </a:lnTo>
                    <a:lnTo>
                      <a:pt x="450857" y="4638885"/>
                    </a:lnTo>
                    <a:lnTo>
                      <a:pt x="407737" y="4621511"/>
                    </a:lnTo>
                    <a:lnTo>
                      <a:pt x="366125" y="4601355"/>
                    </a:lnTo>
                    <a:lnTo>
                      <a:pt x="326136" y="4578530"/>
                    </a:lnTo>
                    <a:lnTo>
                      <a:pt x="287887" y="4553155"/>
                    </a:lnTo>
                    <a:lnTo>
                      <a:pt x="251494" y="4525344"/>
                    </a:lnTo>
                    <a:lnTo>
                      <a:pt x="217073" y="4495214"/>
                    </a:lnTo>
                    <a:lnTo>
                      <a:pt x="184739" y="4462881"/>
                    </a:lnTo>
                    <a:lnTo>
                      <a:pt x="154609" y="4428460"/>
                    </a:lnTo>
                    <a:lnTo>
                      <a:pt x="126798" y="4392067"/>
                    </a:lnTo>
                    <a:lnTo>
                      <a:pt x="101422" y="4353818"/>
                    </a:lnTo>
                    <a:lnTo>
                      <a:pt x="78598" y="4313830"/>
                    </a:lnTo>
                    <a:lnTo>
                      <a:pt x="58441" y="4272218"/>
                    </a:lnTo>
                    <a:lnTo>
                      <a:pt x="41067" y="4229097"/>
                    </a:lnTo>
                    <a:lnTo>
                      <a:pt x="26592" y="4184585"/>
                    </a:lnTo>
                    <a:lnTo>
                      <a:pt x="15131" y="4138796"/>
                    </a:lnTo>
                    <a:lnTo>
                      <a:pt x="6802" y="4091847"/>
                    </a:lnTo>
                    <a:lnTo>
                      <a:pt x="1719" y="4043854"/>
                    </a:lnTo>
                    <a:lnTo>
                      <a:pt x="0" y="3994932"/>
                    </a:lnTo>
                    <a:lnTo>
                      <a:pt x="0" y="685021"/>
                    </a:lnTo>
                    <a:close/>
                  </a:path>
                </a:pathLst>
              </a:custGeom>
              <a:ln w="381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10">
                <a:extLst>
                  <a:ext uri="{FF2B5EF4-FFF2-40B4-BE49-F238E27FC236}">
                    <a16:creationId xmlns:a16="http://schemas.microsoft.com/office/drawing/2014/main" id="{5515305F-0F93-453A-AE4E-741EC2070281}"/>
                  </a:ext>
                </a:extLst>
              </p:cNvPr>
              <p:cNvSpPr/>
              <p:nvPr/>
            </p:nvSpPr>
            <p:spPr>
              <a:xfrm>
                <a:off x="5002212" y="2574925"/>
                <a:ext cx="2135505" cy="814705"/>
              </a:xfrm>
              <a:custGeom>
                <a:avLst/>
                <a:gdLst/>
                <a:ahLst/>
                <a:cxnLst/>
                <a:rect l="l" t="t" r="r" b="b"/>
                <a:pathLst>
                  <a:path w="2135504" h="814704">
                    <a:moveTo>
                      <a:pt x="0" y="0"/>
                    </a:moveTo>
                    <a:lnTo>
                      <a:pt x="2135191" y="0"/>
                    </a:lnTo>
                    <a:lnTo>
                      <a:pt x="2135191" y="814388"/>
                    </a:lnTo>
                    <a:lnTo>
                      <a:pt x="0" y="814388"/>
                    </a:lnTo>
                    <a:lnTo>
                      <a:pt x="0" y="0"/>
                    </a:lnTo>
                    <a:close/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F75C1C53-5418-4732-97B1-DB275F73A8F5}"/>
                </a:ext>
              </a:extLst>
            </p:cNvPr>
            <p:cNvSpPr txBox="1"/>
            <p:nvPr/>
          </p:nvSpPr>
          <p:spPr>
            <a:xfrm>
              <a:off x="5442521" y="2596388"/>
              <a:ext cx="1253490" cy="565150"/>
            </a:xfrm>
            <a:prstGeom prst="rect">
              <a:avLst/>
            </a:prstGeom>
          </p:spPr>
          <p:txBody>
            <a:bodyPr vert="horz" wrap="square" lIns="0" tIns="28575" rIns="0" bIns="0" rtlCol="0">
              <a:spAutoFit/>
            </a:bodyPr>
            <a:lstStyle/>
            <a:p>
              <a:pPr marL="154940" marR="5080" indent="-142875">
                <a:lnSpc>
                  <a:spcPts val="2090"/>
                </a:lnSpc>
                <a:spcBef>
                  <a:spcPts val="225"/>
                </a:spcBef>
              </a:pPr>
              <a:r>
                <a:rPr sz="1800" b="1" spc="-10" dirty="0">
                  <a:latin typeface="Calibri"/>
                  <a:cs typeface="Calibri"/>
                </a:rPr>
                <a:t>Musical</a:t>
              </a:r>
              <a:r>
                <a:rPr sz="1800" b="1" spc="-65" dirty="0">
                  <a:latin typeface="Calibri"/>
                  <a:cs typeface="Calibri"/>
                </a:rPr>
                <a:t> </a:t>
              </a:r>
              <a:r>
                <a:rPr sz="1800" b="1" spc="-10" dirty="0">
                  <a:latin typeface="Calibri"/>
                  <a:cs typeface="Calibri"/>
                </a:rPr>
                <a:t>Data  Collection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A7DB0AE-9568-43DB-8010-4A554C8D865D}"/>
                </a:ext>
              </a:extLst>
            </p:cNvPr>
            <p:cNvSpPr/>
            <p:nvPr/>
          </p:nvSpPr>
          <p:spPr>
            <a:xfrm>
              <a:off x="5002212" y="3795712"/>
              <a:ext cx="2135505" cy="713105"/>
            </a:xfrm>
            <a:custGeom>
              <a:avLst/>
              <a:gdLst/>
              <a:ahLst/>
              <a:cxnLst/>
              <a:rect l="l" t="t" r="r" b="b"/>
              <a:pathLst>
                <a:path w="2135504" h="713104">
                  <a:moveTo>
                    <a:pt x="0" y="0"/>
                  </a:moveTo>
                  <a:lnTo>
                    <a:pt x="2135191" y="0"/>
                  </a:lnTo>
                  <a:lnTo>
                    <a:pt x="2135191" y="712787"/>
                  </a:lnTo>
                  <a:lnTo>
                    <a:pt x="0" y="71278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6C9AAC5B-818C-405C-9855-16D3B8830EDC}"/>
                </a:ext>
              </a:extLst>
            </p:cNvPr>
            <p:cNvSpPr txBox="1"/>
            <p:nvPr/>
          </p:nvSpPr>
          <p:spPr>
            <a:xfrm>
              <a:off x="5203164" y="3991897"/>
              <a:ext cx="1758314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15" dirty="0">
                  <a:latin typeface="Calibri"/>
                  <a:cs typeface="Calibri"/>
                </a:rPr>
                <a:t>Feature</a:t>
              </a:r>
              <a:r>
                <a:rPr sz="1800" b="1" spc="-55" dirty="0">
                  <a:latin typeface="Calibri"/>
                  <a:cs typeface="Calibri"/>
                </a:rPr>
                <a:t> </a:t>
              </a:r>
              <a:r>
                <a:rPr sz="1800" b="1" spc="-10" dirty="0">
                  <a:latin typeface="Calibri"/>
                  <a:cs typeface="Calibri"/>
                </a:rPr>
                <a:t>Extraction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34DBC8AF-8CAF-462C-9590-E013286B90C7}"/>
                </a:ext>
              </a:extLst>
            </p:cNvPr>
            <p:cNvSpPr/>
            <p:nvPr/>
          </p:nvSpPr>
          <p:spPr>
            <a:xfrm>
              <a:off x="5002212" y="4813300"/>
              <a:ext cx="2135505" cy="711200"/>
            </a:xfrm>
            <a:custGeom>
              <a:avLst/>
              <a:gdLst/>
              <a:ahLst/>
              <a:cxnLst/>
              <a:rect l="l" t="t" r="r" b="b"/>
              <a:pathLst>
                <a:path w="2135504" h="711200">
                  <a:moveTo>
                    <a:pt x="0" y="0"/>
                  </a:moveTo>
                  <a:lnTo>
                    <a:pt x="2135191" y="0"/>
                  </a:lnTo>
                  <a:lnTo>
                    <a:pt x="2135191" y="711200"/>
                  </a:lnTo>
                  <a:lnTo>
                    <a:pt x="0" y="7112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7547CB52-FA02-494C-949E-580F8B547035}"/>
                </a:ext>
              </a:extLst>
            </p:cNvPr>
            <p:cNvSpPr txBox="1"/>
            <p:nvPr/>
          </p:nvSpPr>
          <p:spPr>
            <a:xfrm>
              <a:off x="5212334" y="4984343"/>
              <a:ext cx="1713864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latin typeface="Calibri"/>
                  <a:cs typeface="Calibri"/>
                </a:rPr>
                <a:t>Machine</a:t>
              </a:r>
              <a:r>
                <a:rPr sz="1800" b="1" spc="-70" dirty="0">
                  <a:latin typeface="Calibri"/>
                  <a:cs typeface="Calibri"/>
                </a:rPr>
                <a:t> </a:t>
              </a:r>
              <a:r>
                <a:rPr sz="1800" b="1" spc="-5" dirty="0">
                  <a:latin typeface="Calibri"/>
                  <a:cs typeface="Calibri"/>
                </a:rPr>
                <a:t>Learning</a:t>
              </a:r>
              <a:endParaRPr sz="1800" dirty="0">
                <a:latin typeface="Calibri"/>
                <a:cs typeface="Calibri"/>
              </a:endParaRPr>
            </a:p>
          </p:txBody>
        </p:sp>
        <p:grpSp>
          <p:nvGrpSpPr>
            <p:cNvPr id="17" name="object 16">
              <a:extLst>
                <a:ext uri="{FF2B5EF4-FFF2-40B4-BE49-F238E27FC236}">
                  <a16:creationId xmlns:a16="http://schemas.microsoft.com/office/drawing/2014/main" id="{DE818D0F-35FD-44D1-B146-D4C1DC57DD54}"/>
                </a:ext>
              </a:extLst>
            </p:cNvPr>
            <p:cNvGrpSpPr/>
            <p:nvPr/>
          </p:nvGrpSpPr>
          <p:grpSpPr>
            <a:xfrm>
              <a:off x="5645150" y="2058987"/>
              <a:ext cx="3236915" cy="3479800"/>
              <a:chOff x="5645150" y="2058987"/>
              <a:chExt cx="3236915" cy="3479800"/>
            </a:xfrm>
          </p:grpSpPr>
          <p:sp>
            <p:nvSpPr>
              <p:cNvPr id="24" name="object 17">
                <a:extLst>
                  <a:ext uri="{FF2B5EF4-FFF2-40B4-BE49-F238E27FC236}">
                    <a16:creationId xmlns:a16="http://schemas.microsoft.com/office/drawing/2014/main" id="{DA394FB3-E21D-4C11-BA85-A6DABB2CED03}"/>
                  </a:ext>
                </a:extLst>
              </p:cNvPr>
              <p:cNvSpPr/>
              <p:nvPr/>
            </p:nvSpPr>
            <p:spPr>
              <a:xfrm>
                <a:off x="6032500" y="4522787"/>
                <a:ext cx="76200" cy="276225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276225">
                    <a:moveTo>
                      <a:pt x="33337" y="200025"/>
                    </a:moveTo>
                    <a:lnTo>
                      <a:pt x="0" y="200025"/>
                    </a:lnTo>
                    <a:lnTo>
                      <a:pt x="38100" y="276225"/>
                    </a:lnTo>
                    <a:lnTo>
                      <a:pt x="69850" y="212725"/>
                    </a:lnTo>
                    <a:lnTo>
                      <a:pt x="33337" y="212725"/>
                    </a:lnTo>
                    <a:lnTo>
                      <a:pt x="33337" y="200025"/>
                    </a:lnTo>
                    <a:close/>
                  </a:path>
                  <a:path w="76200" h="276225">
                    <a:moveTo>
                      <a:pt x="42862" y="0"/>
                    </a:moveTo>
                    <a:lnTo>
                      <a:pt x="33337" y="0"/>
                    </a:lnTo>
                    <a:lnTo>
                      <a:pt x="33337" y="212725"/>
                    </a:lnTo>
                    <a:lnTo>
                      <a:pt x="42862" y="212725"/>
                    </a:lnTo>
                    <a:lnTo>
                      <a:pt x="42862" y="0"/>
                    </a:lnTo>
                    <a:close/>
                  </a:path>
                  <a:path w="76200" h="276225">
                    <a:moveTo>
                      <a:pt x="76200" y="200025"/>
                    </a:moveTo>
                    <a:lnTo>
                      <a:pt x="42862" y="200025"/>
                    </a:lnTo>
                    <a:lnTo>
                      <a:pt x="42862" y="212725"/>
                    </a:lnTo>
                    <a:lnTo>
                      <a:pt x="69850" y="212725"/>
                    </a:lnTo>
                    <a:lnTo>
                      <a:pt x="76200" y="20002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18">
                <a:extLst>
                  <a:ext uri="{FF2B5EF4-FFF2-40B4-BE49-F238E27FC236}">
                    <a16:creationId xmlns:a16="http://schemas.microsoft.com/office/drawing/2014/main" id="{D21E9F34-AC49-438F-8B80-3D6A10248D05}"/>
                  </a:ext>
                </a:extLst>
              </p:cNvPr>
              <p:cNvSpPr/>
              <p:nvPr/>
            </p:nvSpPr>
            <p:spPr>
              <a:xfrm>
                <a:off x="5645150" y="2058987"/>
                <a:ext cx="3236915" cy="347980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CC22B5FC-8F18-4CFF-99E4-671D7A3FA8C1}"/>
                </a:ext>
              </a:extLst>
            </p:cNvPr>
            <p:cNvSpPr txBox="1"/>
            <p:nvPr/>
          </p:nvSpPr>
          <p:spPr>
            <a:xfrm>
              <a:off x="7791767" y="3595116"/>
              <a:ext cx="76200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i="1" spc="-10" dirty="0">
                  <a:solidFill>
                    <a:srgbClr val="FF0000"/>
                  </a:solidFill>
                  <a:latin typeface="Calibri"/>
                  <a:cs typeface="Calibri"/>
                </a:rPr>
                <a:t>Metadata</a:t>
              </a:r>
              <a:endParaRPr sz="1400">
                <a:latin typeface="Calibri"/>
                <a:cs typeface="Calibri"/>
              </a:endParaRPr>
            </a:p>
          </p:txBody>
        </p:sp>
        <p:sp>
          <p:nvSpPr>
            <p:cNvPr id="19" name="object 20">
              <a:extLst>
                <a:ext uri="{FF2B5EF4-FFF2-40B4-BE49-F238E27FC236}">
                  <a16:creationId xmlns:a16="http://schemas.microsoft.com/office/drawing/2014/main" id="{A5E2C5CD-28DE-4EC0-8DF2-3000CA6C1530}"/>
                </a:ext>
              </a:extLst>
            </p:cNvPr>
            <p:cNvSpPr txBox="1"/>
            <p:nvPr/>
          </p:nvSpPr>
          <p:spPr>
            <a:xfrm>
              <a:off x="7679753" y="2596388"/>
              <a:ext cx="951230" cy="565150"/>
            </a:xfrm>
            <a:prstGeom prst="rect">
              <a:avLst/>
            </a:prstGeom>
          </p:spPr>
          <p:txBody>
            <a:bodyPr vert="horz" wrap="square" lIns="0" tIns="28575" rIns="0" bIns="0" rtlCol="0">
              <a:spAutoFit/>
            </a:bodyPr>
            <a:lstStyle/>
            <a:p>
              <a:pPr marL="88900" marR="5080" indent="-76835">
                <a:lnSpc>
                  <a:spcPts val="2090"/>
                </a:lnSpc>
                <a:spcBef>
                  <a:spcPts val="225"/>
                </a:spcBef>
              </a:pPr>
              <a:r>
                <a:rPr sz="1800" b="1" dirty="0">
                  <a:latin typeface="Calibri"/>
                  <a:cs typeface="Calibri"/>
                </a:rPr>
                <a:t>M</a:t>
              </a:r>
              <a:r>
                <a:rPr sz="1800" b="1" spc="-20" dirty="0">
                  <a:latin typeface="Calibri"/>
                  <a:cs typeface="Calibri"/>
                </a:rPr>
                <a:t>et</a:t>
              </a:r>
              <a:r>
                <a:rPr sz="1800" b="1" spc="-5" dirty="0">
                  <a:latin typeface="Calibri"/>
                  <a:cs typeface="Calibri"/>
                </a:rPr>
                <a:t>ad</a:t>
              </a:r>
              <a:r>
                <a:rPr sz="1800" b="1" spc="-20" dirty="0">
                  <a:latin typeface="Calibri"/>
                  <a:cs typeface="Calibri"/>
                </a:rPr>
                <a:t>at</a:t>
              </a:r>
              <a:r>
                <a:rPr sz="1800" b="1" dirty="0">
                  <a:latin typeface="Calibri"/>
                  <a:cs typeface="Calibri"/>
                </a:rPr>
                <a:t>a  </a:t>
              </a:r>
              <a:r>
                <a:rPr sz="1800" b="1" spc="-10" dirty="0">
                  <a:latin typeface="Calibri"/>
                  <a:cs typeface="Calibri"/>
                </a:rPr>
                <a:t>Analysis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20" name="object 21">
              <a:extLst>
                <a:ext uri="{FF2B5EF4-FFF2-40B4-BE49-F238E27FC236}">
                  <a16:creationId xmlns:a16="http://schemas.microsoft.com/office/drawing/2014/main" id="{8B205B36-26A5-43D6-9236-01FE451AAF24}"/>
                </a:ext>
              </a:extLst>
            </p:cNvPr>
            <p:cNvSpPr txBox="1"/>
            <p:nvPr/>
          </p:nvSpPr>
          <p:spPr>
            <a:xfrm>
              <a:off x="5292725" y="5734050"/>
              <a:ext cx="1584325" cy="304800"/>
            </a:xfrm>
            <a:prstGeom prst="rect">
              <a:avLst/>
            </a:prstGeom>
            <a:ln w="12700">
              <a:solidFill>
                <a:srgbClr val="339966"/>
              </a:solidFill>
            </a:ln>
          </p:spPr>
          <p:txBody>
            <a:bodyPr vert="horz" wrap="square" lIns="0" tIns="31750" rIns="0" bIns="0" rtlCol="0">
              <a:spAutoFit/>
            </a:bodyPr>
            <a:lstStyle/>
            <a:p>
              <a:pPr marL="271780">
                <a:lnSpc>
                  <a:spcPct val="100000"/>
                </a:lnSpc>
                <a:spcBef>
                  <a:spcPts val="250"/>
                </a:spcBef>
              </a:pPr>
              <a:r>
                <a:rPr sz="1400" b="1" spc="-5" dirty="0">
                  <a:solidFill>
                    <a:srgbClr val="008000"/>
                  </a:solidFill>
                  <a:latin typeface="Calibri"/>
                  <a:cs typeface="Calibri"/>
                </a:rPr>
                <a:t>Classifications</a:t>
              </a:r>
              <a:endParaRPr sz="1400">
                <a:latin typeface="Calibri"/>
                <a:cs typeface="Calibri"/>
              </a:endParaRPr>
            </a:p>
          </p:txBody>
        </p:sp>
        <p:sp>
          <p:nvSpPr>
            <p:cNvPr id="21" name="object 22">
              <a:extLst>
                <a:ext uri="{FF2B5EF4-FFF2-40B4-BE49-F238E27FC236}">
                  <a16:creationId xmlns:a16="http://schemas.microsoft.com/office/drawing/2014/main" id="{5AFC4A6A-CB5B-4181-95FB-5E86B5AB84C2}"/>
                </a:ext>
              </a:extLst>
            </p:cNvPr>
            <p:cNvSpPr/>
            <p:nvPr/>
          </p:nvSpPr>
          <p:spPr>
            <a:xfrm>
              <a:off x="6044247" y="5538698"/>
              <a:ext cx="76149" cy="1953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3">
              <a:extLst>
                <a:ext uri="{FF2B5EF4-FFF2-40B4-BE49-F238E27FC236}">
                  <a16:creationId xmlns:a16="http://schemas.microsoft.com/office/drawing/2014/main" id="{487F60EC-E8BA-4D79-81C3-DC998C1C1BC5}"/>
                </a:ext>
              </a:extLst>
            </p:cNvPr>
            <p:cNvSpPr txBox="1"/>
            <p:nvPr/>
          </p:nvSpPr>
          <p:spPr>
            <a:xfrm>
              <a:off x="5702617" y="1596644"/>
              <a:ext cx="2348865" cy="64643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solidFill>
                    <a:srgbClr val="FF0000"/>
                  </a:solidFill>
                  <a:latin typeface="Calibri"/>
                  <a:cs typeface="Calibri"/>
                </a:rPr>
                <a:t>Basic </a:t>
              </a:r>
              <a:r>
                <a:rPr sz="1800" b="1" spc="-10" dirty="0">
                  <a:solidFill>
                    <a:srgbClr val="FF0000"/>
                  </a:solidFill>
                  <a:latin typeface="Calibri"/>
                  <a:cs typeface="Calibri"/>
                </a:rPr>
                <a:t>Classification</a:t>
              </a:r>
              <a:r>
                <a:rPr sz="1800" b="1" spc="-35" dirty="0">
                  <a:solidFill>
                    <a:srgbClr val="FF0000"/>
                  </a:solidFill>
                  <a:latin typeface="Calibri"/>
                  <a:cs typeface="Calibri"/>
                </a:rPr>
                <a:t> Tasks</a:t>
              </a:r>
              <a:endParaRPr sz="1800" dirty="0">
                <a:latin typeface="Calibri"/>
                <a:cs typeface="Calibri"/>
              </a:endParaRPr>
            </a:p>
            <a:p>
              <a:pPr marL="132715">
                <a:lnSpc>
                  <a:spcPct val="100000"/>
                </a:lnSpc>
                <a:spcBef>
                  <a:spcPts val="1045"/>
                </a:spcBef>
              </a:pPr>
              <a:r>
                <a:rPr sz="1400" b="1" dirty="0">
                  <a:solidFill>
                    <a:srgbClr val="008000"/>
                  </a:solidFill>
                  <a:latin typeface="Calibri"/>
                  <a:cs typeface="Calibri"/>
                </a:rPr>
                <a:t>Music</a:t>
              </a:r>
              <a:endParaRPr sz="1400" dirty="0">
                <a:latin typeface="Calibri"/>
                <a:cs typeface="Calibri"/>
              </a:endParaRPr>
            </a:p>
          </p:txBody>
        </p:sp>
        <p:sp>
          <p:nvSpPr>
            <p:cNvPr id="23" name="object 24">
              <a:extLst>
                <a:ext uri="{FF2B5EF4-FFF2-40B4-BE49-F238E27FC236}">
                  <a16:creationId xmlns:a16="http://schemas.microsoft.com/office/drawing/2014/main" id="{45428DAC-EAF4-4F1D-A004-30B271E61EE7}"/>
                </a:ext>
              </a:extLst>
            </p:cNvPr>
            <p:cNvSpPr txBox="1"/>
            <p:nvPr/>
          </p:nvSpPr>
          <p:spPr>
            <a:xfrm>
              <a:off x="7718425" y="4833620"/>
              <a:ext cx="875030" cy="580390"/>
            </a:xfrm>
            <a:prstGeom prst="rect">
              <a:avLst/>
            </a:prstGeom>
          </p:spPr>
          <p:txBody>
            <a:bodyPr vert="horz" wrap="square" lIns="0" tIns="6350" rIns="0" bIns="0" rtlCol="0">
              <a:spAutoFit/>
            </a:bodyPr>
            <a:lstStyle/>
            <a:p>
              <a:pPr marL="60325" marR="5080" indent="-48260">
                <a:lnSpc>
                  <a:spcPct val="102200"/>
                </a:lnSpc>
                <a:spcBef>
                  <a:spcPts val="50"/>
                </a:spcBef>
              </a:pPr>
              <a:r>
                <a:rPr sz="1800" b="1" spc="-5" dirty="0">
                  <a:solidFill>
                    <a:srgbClr val="FF0000"/>
                  </a:solidFill>
                  <a:latin typeface="Calibri"/>
                  <a:cs typeface="Calibri"/>
                </a:rPr>
                <a:t>C</a:t>
              </a:r>
              <a:r>
                <a:rPr sz="1800" b="1" spc="-10" dirty="0">
                  <a:solidFill>
                    <a:srgbClr val="FF0000"/>
                  </a:solidFill>
                  <a:latin typeface="Calibri"/>
                  <a:cs typeface="Calibri"/>
                </a:rPr>
                <a:t>l</a:t>
              </a:r>
              <a:r>
                <a:rPr sz="1800" b="1" spc="-5" dirty="0">
                  <a:solidFill>
                    <a:srgbClr val="FF0000"/>
                  </a:solidFill>
                  <a:latin typeface="Calibri"/>
                  <a:cs typeface="Calibri"/>
                </a:rPr>
                <a:t>a</a:t>
              </a:r>
              <a:r>
                <a:rPr sz="1800" b="1" spc="-10" dirty="0">
                  <a:solidFill>
                    <a:srgbClr val="FF0000"/>
                  </a:solidFill>
                  <a:latin typeface="Calibri"/>
                  <a:cs typeface="Calibri"/>
                </a:rPr>
                <a:t>ss</a:t>
              </a:r>
              <a:r>
                <a:rPr sz="1800" b="1" spc="-5" dirty="0">
                  <a:solidFill>
                    <a:srgbClr val="FF0000"/>
                  </a:solidFill>
                  <a:latin typeface="Calibri"/>
                  <a:cs typeface="Calibri"/>
                </a:rPr>
                <a:t>i</a:t>
              </a:r>
              <a:r>
                <a:rPr sz="1800" b="1" spc="5" dirty="0">
                  <a:solidFill>
                    <a:srgbClr val="FF0000"/>
                  </a:solidFill>
                  <a:latin typeface="Calibri"/>
                  <a:cs typeface="Calibri"/>
                </a:rPr>
                <a:t>f</a:t>
              </a:r>
              <a:r>
                <a:rPr sz="1800" b="1" spc="-5" dirty="0">
                  <a:solidFill>
                    <a:srgbClr val="FF0000"/>
                  </a:solidFill>
                  <a:latin typeface="Calibri"/>
                  <a:cs typeface="Calibri"/>
                </a:rPr>
                <a:t>i</a:t>
              </a:r>
              <a:r>
                <a:rPr sz="1800" b="1" spc="-10" dirty="0">
                  <a:solidFill>
                    <a:srgbClr val="FF0000"/>
                  </a:solidFill>
                  <a:latin typeface="Calibri"/>
                  <a:cs typeface="Calibri"/>
                </a:rPr>
                <a:t>e</a:t>
              </a:r>
              <a:r>
                <a:rPr sz="1800" b="1" dirty="0">
                  <a:solidFill>
                    <a:srgbClr val="FF0000"/>
                  </a:solidFill>
                  <a:latin typeface="Calibri"/>
                  <a:cs typeface="Calibri"/>
                </a:rPr>
                <a:t>r  </a:t>
              </a:r>
              <a:r>
                <a:rPr sz="1800" b="1" spc="-25" dirty="0">
                  <a:solidFill>
                    <a:srgbClr val="FF0000"/>
                  </a:solidFill>
                  <a:latin typeface="Calibri"/>
                  <a:cs typeface="Calibri"/>
                </a:rPr>
                <a:t>Training</a:t>
              </a:r>
              <a:endParaRPr sz="180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33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10">
            <a:extLst>
              <a:ext uri="{FF2B5EF4-FFF2-40B4-BE49-F238E27FC236}">
                <a16:creationId xmlns:a16="http://schemas.microsoft.com/office/drawing/2014/main" id="{701D325C-2DA6-4799-98A2-8612FF8E4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678045"/>
              </p:ext>
            </p:extLst>
          </p:nvPr>
        </p:nvGraphicFramePr>
        <p:xfrm>
          <a:off x="927369" y="1517073"/>
          <a:ext cx="6504940" cy="43993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2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33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76605" marR="2159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Classification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653539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800" spc="-5" dirty="0">
                          <a:solidFill>
                            <a:srgbClr val="0066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Output </a:t>
                      </a:r>
                      <a:r>
                        <a:rPr sz="1800" dirty="0">
                          <a:solidFill>
                            <a:srgbClr val="0066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 is</a:t>
                      </a:r>
                      <a:r>
                        <a:rPr sz="1800" spc="-150" dirty="0">
                          <a:solidFill>
                            <a:srgbClr val="0066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spc="-5" dirty="0">
                          <a:solidFill>
                            <a:srgbClr val="0066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89535" marR="82550" algn="ctr">
                        <a:lnSpc>
                          <a:spcPct val="78900"/>
                        </a:lnSpc>
                        <a:spcBef>
                          <a:spcPts val="1340"/>
                        </a:spcBef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Separation 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Boundary /</a:t>
                      </a:r>
                      <a:r>
                        <a:rPr sz="1800" b="1" spc="-8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spc="-30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Tree 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Smooth /</a:t>
                      </a:r>
                      <a:r>
                        <a:rPr sz="1800" b="1" spc="-4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Generative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 algn="ctr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50165" marR="21590" algn="ctr">
                        <a:lnSpc>
                          <a:spcPct val="100000"/>
                        </a:lnSpc>
                      </a:pPr>
                      <a:endParaRPr lang="en-US" altLang="zh-CN" sz="1800" b="1" dirty="0">
                        <a:solidFill>
                          <a:srgbClr val="44546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50165" marR="21590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546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67310" algn="ctr">
                        <a:lnSpc>
                          <a:spcPct val="100000"/>
                        </a:lnSpc>
                      </a:pPr>
                      <a:r>
                        <a:rPr sz="1800" b="1" spc="-3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Task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624205" marR="447040" algn="ctr">
                        <a:lnSpc>
                          <a:spcPct val="277800"/>
                        </a:lnSpc>
                      </a:pP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ese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tion 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</a:t>
                      </a:r>
                      <a:r>
                        <a:rPr sz="1800" b="1" spc="-80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Function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19405" marR="205104" algn="ctr">
                        <a:lnSpc>
                          <a:spcPct val="282200"/>
                        </a:lnSpc>
                        <a:spcBef>
                          <a:spcPts val="505"/>
                        </a:spcBef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Searc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/O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pt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imi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 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Models,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87400">
                        <a:lnSpc>
                          <a:spcPts val="1705"/>
                        </a:lnSpc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Parameters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56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标题 28">
            <a:extLst>
              <a:ext uri="{FF2B5EF4-FFF2-40B4-BE49-F238E27FC236}">
                <a16:creationId xmlns:a16="http://schemas.microsoft.com/office/drawing/2014/main" id="{91806F51-16BB-4E74-83BE-195F0893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Supervised Classifiers 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33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BF3CA94-04D1-4919-A099-251BEFACCFCE}"/>
              </a:ext>
            </a:extLst>
          </p:cNvPr>
          <p:cNvGrpSpPr/>
          <p:nvPr/>
        </p:nvGrpSpPr>
        <p:grpSpPr>
          <a:xfrm>
            <a:off x="844062" y="1489170"/>
            <a:ext cx="2836176" cy="4472718"/>
            <a:chOff x="708646" y="1111331"/>
            <a:chExt cx="2749532" cy="450088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2DD9AB95-BD82-4A98-9AD5-F0F25F2870B3}"/>
                </a:ext>
              </a:extLst>
            </p:cNvPr>
            <p:cNvSpPr/>
            <p:nvPr/>
          </p:nvSpPr>
          <p:spPr>
            <a:xfrm>
              <a:off x="714978" y="1111331"/>
              <a:ext cx="2743200" cy="4500880"/>
            </a:xfrm>
            <a:custGeom>
              <a:avLst/>
              <a:gdLst/>
              <a:ahLst/>
              <a:cxnLst/>
              <a:rect l="l" t="t" r="r" b="b"/>
              <a:pathLst>
                <a:path w="2743200" h="4500880">
                  <a:moveTo>
                    <a:pt x="2743200" y="0"/>
                  </a:moveTo>
                  <a:lnTo>
                    <a:pt x="0" y="0"/>
                  </a:lnTo>
                  <a:lnTo>
                    <a:pt x="0" y="4500368"/>
                  </a:lnTo>
                  <a:lnTo>
                    <a:pt x="2743200" y="4500368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9FD2539A-9025-4284-843A-1FC6AEC1860E}"/>
                </a:ext>
              </a:extLst>
            </p:cNvPr>
            <p:cNvSpPr/>
            <p:nvPr/>
          </p:nvSpPr>
          <p:spPr>
            <a:xfrm>
              <a:off x="708646" y="1111331"/>
              <a:ext cx="2743200" cy="4500880"/>
            </a:xfrm>
            <a:custGeom>
              <a:avLst/>
              <a:gdLst/>
              <a:ahLst/>
              <a:cxnLst/>
              <a:rect l="l" t="t" r="r" b="b"/>
              <a:pathLst>
                <a:path w="2743200" h="4500880">
                  <a:moveTo>
                    <a:pt x="0" y="0"/>
                  </a:moveTo>
                  <a:lnTo>
                    <a:pt x="2743200" y="0"/>
                  </a:lnTo>
                  <a:lnTo>
                    <a:pt x="2743200" y="4500368"/>
                  </a:lnTo>
                  <a:lnTo>
                    <a:pt x="0" y="450036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0A702827-7ADC-4834-98C2-048ED190362D}"/>
                </a:ext>
              </a:extLst>
            </p:cNvPr>
            <p:cNvSpPr txBox="1"/>
            <p:nvPr/>
          </p:nvSpPr>
          <p:spPr>
            <a:xfrm>
              <a:off x="1798800" y="1542164"/>
              <a:ext cx="92329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82955" algn="l"/>
                </a:tabLst>
                <a:defRPr/>
              </a:pPr>
              <a:r>
                <a:rPr kumimoji="0" sz="1800" b="1" i="0" u="none" strike="noStrike" kern="1200" cap="none" spc="-13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</a:t>
              </a: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sk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:	y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692C0B50-7C22-4988-A4BF-F097CCB9F311}"/>
                </a:ext>
              </a:extLst>
            </p:cNvPr>
            <p:cNvSpPr txBox="1"/>
            <p:nvPr/>
          </p:nvSpPr>
          <p:spPr>
            <a:xfrm>
              <a:off x="1211106" y="2303779"/>
              <a:ext cx="17653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Representation: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6B14DAA3-901F-43FA-8DB9-71C23E0DB060}"/>
                </a:ext>
              </a:extLst>
            </p:cNvPr>
            <p:cNvSpPr txBox="1"/>
            <p:nvPr/>
          </p:nvSpPr>
          <p:spPr>
            <a:xfrm>
              <a:off x="2836520" y="2303779"/>
              <a:ext cx="508634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x,</a:t>
              </a:r>
              <a:r>
                <a:rPr kumimoji="0" sz="1800" b="1" i="0" u="none" strike="noStrike" kern="1200" cap="none" spc="-8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f()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E8B9F529-435D-42F6-8CCF-44A8FCD3DD2A}"/>
                </a:ext>
              </a:extLst>
            </p:cNvPr>
            <p:cNvSpPr txBox="1"/>
            <p:nvPr/>
          </p:nvSpPr>
          <p:spPr>
            <a:xfrm>
              <a:off x="821694" y="3071068"/>
              <a:ext cx="2411095" cy="14873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942464" algn="l"/>
                </a:tabLst>
                <a:defRPr/>
              </a:pPr>
              <a:r>
                <a:rPr kumimoji="0" lang="en-US" altLang="zh-CN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     </a:t>
              </a: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Score Function:	L()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  <a:p>
              <a:pPr marL="17462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58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Search/Optimization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  <a:p>
              <a:pPr marL="17462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:</a:t>
              </a:r>
              <a:r>
                <a:rPr kumimoji="0" sz="1800" b="1" i="0" u="none" strike="noStrike" kern="1200" cap="none" spc="-1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argmin()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2029AEDD-D57A-4DC5-B744-5300A3316CDD}"/>
                </a:ext>
              </a:extLst>
            </p:cNvPr>
            <p:cNvSpPr txBox="1"/>
            <p:nvPr/>
          </p:nvSpPr>
          <p:spPr>
            <a:xfrm>
              <a:off x="1128380" y="5153654"/>
              <a:ext cx="23234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Models, Parameters</a:t>
              </a:r>
              <a:r>
                <a:rPr kumimoji="0" sz="1800" b="1" i="0" u="none" strike="noStrike" kern="1200" cap="none" spc="-5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: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BDE57D7B-7D41-4D9D-A528-E3C428F1C56C}"/>
                </a:ext>
              </a:extLst>
            </p:cNvPr>
            <p:cNvSpPr/>
            <p:nvPr/>
          </p:nvSpPr>
          <p:spPr>
            <a:xfrm>
              <a:off x="1951041" y="188841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900"/>
                  </a:move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38100" y="361950"/>
                  </a:lnTo>
                  <a:lnTo>
                    <a:pt x="38099" y="342900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50"/>
                  </a:lnTo>
                  <a:lnTo>
                    <a:pt x="76200" y="361950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900"/>
                  </a:moveTo>
                  <a:lnTo>
                    <a:pt x="76199" y="342900"/>
                  </a:lnTo>
                  <a:lnTo>
                    <a:pt x="76200" y="36195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6CEA5D90-8062-438F-8C19-546F741DA3F9}"/>
                </a:ext>
              </a:extLst>
            </p:cNvPr>
            <p:cNvSpPr/>
            <p:nvPr/>
          </p:nvSpPr>
          <p:spPr>
            <a:xfrm>
              <a:off x="1951041" y="265041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900"/>
                  </a:move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38100" y="361950"/>
                  </a:lnTo>
                  <a:lnTo>
                    <a:pt x="38099" y="342900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50"/>
                  </a:lnTo>
                  <a:lnTo>
                    <a:pt x="76200" y="361950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900"/>
                  </a:moveTo>
                  <a:lnTo>
                    <a:pt x="76199" y="342900"/>
                  </a:lnTo>
                  <a:lnTo>
                    <a:pt x="76200" y="36195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EBD77D77-76E3-4ACA-8B74-3F8EA4A7EAC7}"/>
                </a:ext>
              </a:extLst>
            </p:cNvPr>
            <p:cNvSpPr/>
            <p:nvPr/>
          </p:nvSpPr>
          <p:spPr>
            <a:xfrm>
              <a:off x="1951041" y="341241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900"/>
                  </a:move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38100" y="361950"/>
                  </a:lnTo>
                  <a:lnTo>
                    <a:pt x="38099" y="342900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50"/>
                  </a:lnTo>
                  <a:lnTo>
                    <a:pt x="76200" y="361950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900"/>
                  </a:moveTo>
                  <a:lnTo>
                    <a:pt x="76199" y="342900"/>
                  </a:lnTo>
                  <a:lnTo>
                    <a:pt x="76200" y="36195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2463E37A-CFF9-4793-BCE8-2FD46610A29D}"/>
                </a:ext>
              </a:extLst>
            </p:cNvPr>
            <p:cNvSpPr/>
            <p:nvPr/>
          </p:nvSpPr>
          <p:spPr>
            <a:xfrm>
              <a:off x="1912941" y="463193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899"/>
                  </a:moveTo>
                  <a:lnTo>
                    <a:pt x="0" y="342899"/>
                  </a:lnTo>
                  <a:lnTo>
                    <a:pt x="57150" y="457199"/>
                  </a:lnTo>
                  <a:lnTo>
                    <a:pt x="104775" y="361949"/>
                  </a:lnTo>
                  <a:lnTo>
                    <a:pt x="38100" y="361949"/>
                  </a:lnTo>
                  <a:lnTo>
                    <a:pt x="38099" y="342899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49"/>
                  </a:lnTo>
                  <a:lnTo>
                    <a:pt x="76200" y="361949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899"/>
                  </a:moveTo>
                  <a:lnTo>
                    <a:pt x="76199" y="342899"/>
                  </a:lnTo>
                  <a:lnTo>
                    <a:pt x="76200" y="361949"/>
                  </a:lnTo>
                  <a:lnTo>
                    <a:pt x="104775" y="361949"/>
                  </a:lnTo>
                  <a:lnTo>
                    <a:pt x="114300" y="3428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object 3">
            <a:extLst>
              <a:ext uri="{FF2B5EF4-FFF2-40B4-BE49-F238E27FC236}">
                <a16:creationId xmlns:a16="http://schemas.microsoft.com/office/drawing/2014/main" id="{D85F5DC4-1AA4-40A1-BA39-F014C8D315E9}"/>
              </a:ext>
            </a:extLst>
          </p:cNvPr>
          <p:cNvSpPr/>
          <p:nvPr/>
        </p:nvSpPr>
        <p:spPr>
          <a:xfrm>
            <a:off x="5628544" y="2285997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0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100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0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710D3825-79C1-4E4C-97F2-D69C34DB264A}"/>
              </a:ext>
            </a:extLst>
          </p:cNvPr>
          <p:cNvSpPr/>
          <p:nvPr/>
        </p:nvSpPr>
        <p:spPr>
          <a:xfrm>
            <a:off x="5628544" y="3276597"/>
            <a:ext cx="114300" cy="381000"/>
          </a:xfrm>
          <a:custGeom>
            <a:avLst/>
            <a:gdLst/>
            <a:ahLst/>
            <a:cxnLst/>
            <a:rect l="l" t="t" r="r" b="b"/>
            <a:pathLst>
              <a:path w="114300" h="381000">
                <a:moveTo>
                  <a:pt x="38100" y="266700"/>
                </a:moveTo>
                <a:lnTo>
                  <a:pt x="0" y="266700"/>
                </a:lnTo>
                <a:lnTo>
                  <a:pt x="57150" y="381000"/>
                </a:lnTo>
                <a:lnTo>
                  <a:pt x="104775" y="285750"/>
                </a:lnTo>
                <a:lnTo>
                  <a:pt x="38100" y="285750"/>
                </a:lnTo>
                <a:lnTo>
                  <a:pt x="38100" y="266700"/>
                </a:lnTo>
                <a:close/>
              </a:path>
              <a:path w="114300" h="381000">
                <a:moveTo>
                  <a:pt x="76200" y="0"/>
                </a:moveTo>
                <a:lnTo>
                  <a:pt x="38100" y="0"/>
                </a:lnTo>
                <a:lnTo>
                  <a:pt x="38100" y="285750"/>
                </a:lnTo>
                <a:lnTo>
                  <a:pt x="76200" y="285750"/>
                </a:lnTo>
                <a:lnTo>
                  <a:pt x="76200" y="0"/>
                </a:lnTo>
                <a:close/>
              </a:path>
              <a:path w="114300" h="381000">
                <a:moveTo>
                  <a:pt x="114300" y="266700"/>
                </a:moveTo>
                <a:lnTo>
                  <a:pt x="76200" y="266700"/>
                </a:lnTo>
                <a:lnTo>
                  <a:pt x="76200" y="285750"/>
                </a:lnTo>
                <a:lnTo>
                  <a:pt x="104775" y="285750"/>
                </a:lnTo>
                <a:lnTo>
                  <a:pt x="11430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5385E445-9547-4071-B402-81AF0361F973}"/>
              </a:ext>
            </a:extLst>
          </p:cNvPr>
          <p:cNvSpPr/>
          <p:nvPr/>
        </p:nvSpPr>
        <p:spPr>
          <a:xfrm>
            <a:off x="5628544" y="3886197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0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100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0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53BDB89B-A27B-4166-8963-17F55215AE5A}"/>
              </a:ext>
            </a:extLst>
          </p:cNvPr>
          <p:cNvSpPr/>
          <p:nvPr/>
        </p:nvSpPr>
        <p:spPr>
          <a:xfrm>
            <a:off x="5628544" y="4648197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0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100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0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1">
            <a:extLst>
              <a:ext uri="{FF2B5EF4-FFF2-40B4-BE49-F238E27FC236}">
                <a16:creationId xmlns:a16="http://schemas.microsoft.com/office/drawing/2014/main" id="{30145392-3646-4052-98C9-F3DD27C30D7F}"/>
              </a:ext>
            </a:extLst>
          </p:cNvPr>
          <p:cNvSpPr txBox="1"/>
          <p:nvPr/>
        </p:nvSpPr>
        <p:spPr>
          <a:xfrm>
            <a:off x="7330415" y="2329554"/>
            <a:ext cx="82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egorical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4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8034704" cy="560996"/>
          </a:xfrm>
        </p:spPr>
        <p:txBody>
          <a:bodyPr/>
          <a:lstStyle/>
          <a:p>
            <a:r>
              <a:rPr lang="en-US" altLang="zh-CN" dirty="0"/>
              <a:t>Three major sections for classification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5044"/>
            <a:ext cx="7886700" cy="474130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We can divide the large variety of classification approaches into </a:t>
            </a:r>
            <a:r>
              <a:rPr lang="en-US" altLang="zh-CN" dirty="0">
                <a:solidFill>
                  <a:srgbClr val="CC00CC"/>
                </a:solidFill>
              </a:rPr>
              <a:t>roughly three major types</a:t>
            </a:r>
            <a:r>
              <a:rPr lang="zh-CN" altLang="en-US" dirty="0">
                <a:solidFill>
                  <a:srgbClr val="CC00CC"/>
                </a:solidFill>
              </a:rPr>
              <a:t>：</a:t>
            </a:r>
            <a:endParaRPr lang="en-US" altLang="zh-CN" dirty="0">
              <a:solidFill>
                <a:srgbClr val="CC00CC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dirty="0"/>
              <a:t>Discriminative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directly estimate a decision rule/boundary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 e.g., support vector machine, decision tree, logistic regression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e.g. neural networks (NN), deep NN 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Generative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build a generative statistical model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e.g., Bayesian networks, </a:t>
            </a:r>
            <a:r>
              <a:rPr lang="en-US" altLang="zh-CN" dirty="0">
                <a:solidFill>
                  <a:srgbClr val="0070C0"/>
                </a:solidFill>
              </a:rPr>
              <a:t>Naïve Bayes classifier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Instance based classifiers 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Use observation directly (no models) 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e.g. K nearest neighbors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0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665605" cy="585111"/>
          </a:xfrm>
        </p:spPr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</a:rPr>
              <a:t>Review: </a:t>
            </a:r>
            <a:r>
              <a:rPr lang="en-US" altLang="zh-CN" sz="3200" dirty="0"/>
              <a:t>How can we build more intelligent computer / machine ? 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84150" indent="-171450">
              <a:lnSpc>
                <a:spcPct val="100000"/>
              </a:lnSpc>
              <a:spcBef>
                <a:spcPts val="31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z="3200" spc="-5" dirty="0">
                <a:cs typeface="Calibri"/>
              </a:rPr>
              <a:t>Able</a:t>
            </a:r>
            <a:r>
              <a:rPr lang="en-US" altLang="zh-CN" sz="3200" dirty="0">
                <a:cs typeface="Calibri"/>
              </a:rPr>
              <a:t> </a:t>
            </a:r>
            <a:r>
              <a:rPr lang="en-US" altLang="zh-CN" sz="3200" spc="-15" dirty="0">
                <a:cs typeface="Calibri"/>
              </a:rPr>
              <a:t>to</a:t>
            </a:r>
            <a:endParaRPr lang="en-US" altLang="zh-CN" sz="3200" dirty="0"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80"/>
              </a:spcBef>
              <a:buFont typeface="Calibri"/>
              <a:buChar char="•"/>
              <a:tabLst>
                <a:tab pos="527050" algn="l"/>
              </a:tabLst>
            </a:pPr>
            <a:r>
              <a:rPr lang="en-US" altLang="zh-CN" sz="2800" spc="-15" dirty="0">
                <a:solidFill>
                  <a:srgbClr val="FF0000"/>
                </a:solidFill>
                <a:cs typeface="Calibri"/>
              </a:rPr>
              <a:t>perceive </a:t>
            </a:r>
            <a:r>
              <a:rPr lang="en-US" altLang="zh-CN" sz="2800" spc="-5" dirty="0">
                <a:solidFill>
                  <a:srgbClr val="FF0000"/>
                </a:solidFill>
                <a:cs typeface="Calibri"/>
              </a:rPr>
              <a:t>the</a:t>
            </a:r>
            <a:r>
              <a:rPr lang="en-US" altLang="zh-CN" sz="2800" spc="5" dirty="0">
                <a:solidFill>
                  <a:srgbClr val="FF0000"/>
                </a:solidFill>
                <a:cs typeface="Calibri"/>
              </a:rPr>
              <a:t> </a:t>
            </a:r>
            <a:r>
              <a:rPr lang="en-US" altLang="zh-CN" sz="2800" spc="-10" dirty="0">
                <a:solidFill>
                  <a:srgbClr val="FF0000"/>
                </a:solidFill>
                <a:cs typeface="Calibri"/>
              </a:rPr>
              <a:t>world</a:t>
            </a:r>
            <a:endParaRPr lang="en-US" altLang="zh-CN" sz="2800" dirty="0"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240"/>
              </a:spcBef>
              <a:buFont typeface="Calibri"/>
              <a:buChar char="•"/>
              <a:tabLst>
                <a:tab pos="527050" algn="l"/>
              </a:tabLst>
            </a:pPr>
            <a:r>
              <a:rPr lang="en-US" altLang="zh-CN" sz="2800" spc="-15" dirty="0">
                <a:solidFill>
                  <a:srgbClr val="FF0000"/>
                </a:solidFill>
                <a:cs typeface="Calibri"/>
              </a:rPr>
              <a:t>understand </a:t>
            </a:r>
            <a:r>
              <a:rPr lang="en-US" altLang="zh-CN" sz="2800" spc="-5" dirty="0">
                <a:solidFill>
                  <a:srgbClr val="FF0000"/>
                </a:solidFill>
                <a:cs typeface="Calibri"/>
              </a:rPr>
              <a:t>the</a:t>
            </a:r>
            <a:r>
              <a:rPr lang="en-US" altLang="zh-CN" sz="2800" spc="10" dirty="0">
                <a:solidFill>
                  <a:srgbClr val="FF0000"/>
                </a:solidFill>
                <a:cs typeface="Calibri"/>
              </a:rPr>
              <a:t> </a:t>
            </a:r>
            <a:r>
              <a:rPr lang="en-US" altLang="zh-CN" sz="2800" spc="-10" dirty="0">
                <a:solidFill>
                  <a:srgbClr val="FF0000"/>
                </a:solidFill>
                <a:cs typeface="Calibri"/>
              </a:rPr>
              <a:t>world</a:t>
            </a:r>
            <a:endParaRPr lang="en-US" altLang="zh-CN" sz="2800" dirty="0"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40"/>
              </a:spcBef>
              <a:buFont typeface="Calibri"/>
              <a:buChar char="•"/>
              <a:tabLst>
                <a:tab pos="527050" algn="l"/>
              </a:tabLst>
            </a:pPr>
            <a:r>
              <a:rPr lang="en-US" altLang="zh-CN" sz="2800" spc="-10" dirty="0">
                <a:solidFill>
                  <a:srgbClr val="FF0000"/>
                </a:solidFill>
                <a:cs typeface="Calibri"/>
              </a:rPr>
              <a:t>react to </a:t>
            </a:r>
            <a:r>
              <a:rPr lang="en-US" altLang="zh-CN" sz="2800" spc="-5" dirty="0">
                <a:solidFill>
                  <a:srgbClr val="FF0000"/>
                </a:solidFill>
                <a:cs typeface="Calibri"/>
              </a:rPr>
              <a:t>the</a:t>
            </a:r>
            <a:r>
              <a:rPr lang="en-US" altLang="zh-CN" sz="2800" spc="10" dirty="0">
                <a:solidFill>
                  <a:srgbClr val="FF0000"/>
                </a:solidFill>
                <a:cs typeface="Calibri"/>
              </a:rPr>
              <a:t> </a:t>
            </a:r>
            <a:r>
              <a:rPr lang="en-US" altLang="zh-CN" sz="2800" spc="-10" dirty="0">
                <a:solidFill>
                  <a:srgbClr val="FF0000"/>
                </a:solidFill>
                <a:cs typeface="Calibri"/>
              </a:rPr>
              <a:t>world</a:t>
            </a:r>
            <a:endParaRPr lang="en-US" altLang="zh-CN" sz="2800" dirty="0"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</a:pPr>
            <a:endParaRPr lang="en-US" altLang="zh-CN" sz="3600" dirty="0"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z="3200" dirty="0">
                <a:cs typeface="Calibri"/>
              </a:rPr>
              <a:t>This</a:t>
            </a:r>
            <a:r>
              <a:rPr lang="en-US" altLang="zh-CN" sz="3200" spc="-5" dirty="0">
                <a:cs typeface="Calibri"/>
              </a:rPr>
              <a:t> </a:t>
            </a:r>
            <a:r>
              <a:rPr lang="en-US" altLang="zh-CN" sz="3200" dirty="0">
                <a:cs typeface="Calibri"/>
              </a:rPr>
              <a:t>needs</a:t>
            </a:r>
          </a:p>
          <a:p>
            <a:pPr marL="527050" lvl="1" indent="-171450">
              <a:lnSpc>
                <a:spcPct val="100000"/>
              </a:lnSpc>
              <a:spcBef>
                <a:spcPts val="180"/>
              </a:spcBef>
              <a:buFont typeface="Calibri"/>
              <a:buChar char="•"/>
              <a:tabLst>
                <a:tab pos="527050" algn="l"/>
              </a:tabLst>
            </a:pPr>
            <a:r>
              <a:rPr lang="en-US" altLang="zh-CN" sz="2800" spc="-5" dirty="0">
                <a:cs typeface="Calibri"/>
              </a:rPr>
              <a:t>Basic speech</a:t>
            </a:r>
            <a:r>
              <a:rPr lang="en-US" altLang="zh-CN" sz="2800" spc="15" dirty="0">
                <a:cs typeface="Calibri"/>
              </a:rPr>
              <a:t> </a:t>
            </a:r>
            <a:r>
              <a:rPr lang="en-US" altLang="zh-CN" sz="2800" spc="-5" dirty="0">
                <a:cs typeface="Calibri"/>
              </a:rPr>
              <a:t>capabilities</a:t>
            </a:r>
            <a:endParaRPr lang="en-US" altLang="zh-CN" sz="2800" dirty="0"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527050" algn="l"/>
              </a:tabLst>
            </a:pPr>
            <a:r>
              <a:rPr lang="en-US" altLang="zh-CN" sz="2800" spc="-5" dirty="0">
                <a:cs typeface="Calibri"/>
              </a:rPr>
              <a:t>Basic vision</a:t>
            </a:r>
            <a:r>
              <a:rPr lang="en-US" altLang="zh-CN" sz="2800" spc="15" dirty="0">
                <a:cs typeface="Calibri"/>
              </a:rPr>
              <a:t> </a:t>
            </a:r>
            <a:r>
              <a:rPr lang="en-US" altLang="zh-CN" sz="2800" spc="-5" dirty="0">
                <a:cs typeface="Calibri"/>
              </a:rPr>
              <a:t>capabilities</a:t>
            </a:r>
            <a:endParaRPr lang="en-US" altLang="zh-CN" sz="2800" dirty="0"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240"/>
              </a:spcBef>
              <a:buFont typeface="Calibri"/>
              <a:buChar char="•"/>
              <a:tabLst>
                <a:tab pos="527050" algn="l"/>
              </a:tabLst>
            </a:pPr>
            <a:r>
              <a:rPr lang="en-US" altLang="zh-CN" sz="2800" spc="-5" dirty="0">
                <a:cs typeface="Calibri"/>
              </a:rPr>
              <a:t>Language/semantic</a:t>
            </a:r>
            <a:r>
              <a:rPr lang="en-US" altLang="zh-CN" sz="2800" spc="-40" dirty="0">
                <a:cs typeface="Calibri"/>
              </a:rPr>
              <a:t> </a:t>
            </a:r>
            <a:r>
              <a:rPr lang="en-US" altLang="zh-CN" sz="2800" spc="-10" dirty="0">
                <a:cs typeface="Calibri"/>
              </a:rPr>
              <a:t>understanding</a:t>
            </a:r>
            <a:endParaRPr lang="en-US" altLang="zh-CN" sz="2800" dirty="0"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40"/>
              </a:spcBef>
              <a:buFont typeface="Calibri"/>
              <a:buChar char="•"/>
              <a:tabLst>
                <a:tab pos="527050" algn="l"/>
              </a:tabLst>
            </a:pPr>
            <a:r>
              <a:rPr lang="en-US" altLang="zh-CN" sz="2800" spc="-5" dirty="0">
                <a:cs typeface="Calibri"/>
              </a:rPr>
              <a:t>User behavior </a:t>
            </a:r>
            <a:r>
              <a:rPr lang="en-US" altLang="zh-CN" sz="2800" dirty="0">
                <a:cs typeface="Calibri"/>
              </a:rPr>
              <a:t>/ </a:t>
            </a:r>
            <a:r>
              <a:rPr lang="en-US" altLang="zh-CN" sz="2800" spc="-5" dirty="0">
                <a:cs typeface="Calibri"/>
              </a:rPr>
              <a:t>emotion</a:t>
            </a:r>
            <a:r>
              <a:rPr lang="en-US" altLang="zh-CN" sz="2800" spc="-10" dirty="0">
                <a:cs typeface="Calibri"/>
              </a:rPr>
              <a:t> understanding</a:t>
            </a:r>
            <a:endParaRPr lang="en-US" altLang="zh-CN" sz="2800" dirty="0"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240"/>
              </a:spcBef>
              <a:buFont typeface="Calibri"/>
              <a:buChar char="•"/>
              <a:tabLst>
                <a:tab pos="527050" algn="l"/>
              </a:tabLst>
            </a:pPr>
            <a:r>
              <a:rPr lang="en-US" altLang="zh-CN" sz="2800" spc="-5" dirty="0">
                <a:solidFill>
                  <a:srgbClr val="0000FF"/>
                </a:solidFill>
                <a:cs typeface="Calibri"/>
              </a:rPr>
              <a:t>Able </a:t>
            </a:r>
            <a:r>
              <a:rPr lang="en-US" altLang="zh-CN" sz="2800" spc="-15" dirty="0">
                <a:solidFill>
                  <a:srgbClr val="0000FF"/>
                </a:solidFill>
                <a:cs typeface="Calibri"/>
              </a:rPr>
              <a:t>to</a:t>
            </a:r>
            <a:r>
              <a:rPr lang="en-US" altLang="zh-CN" sz="2800" spc="15" dirty="0">
                <a:solidFill>
                  <a:srgbClr val="0000FF"/>
                </a:solidFill>
                <a:cs typeface="Calibri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cs typeface="Calibri"/>
              </a:rPr>
              <a:t>act</a:t>
            </a:r>
            <a:endParaRPr lang="en-US" altLang="zh-CN" sz="2800" dirty="0"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45"/>
              </a:spcBef>
              <a:buFont typeface="Calibri"/>
              <a:buChar char="•"/>
              <a:tabLst>
                <a:tab pos="527050" algn="l"/>
              </a:tabLst>
            </a:pPr>
            <a:r>
              <a:rPr lang="en-US" altLang="zh-CN" sz="2800" spc="-5" dirty="0">
                <a:solidFill>
                  <a:srgbClr val="0000FF"/>
                </a:solidFill>
                <a:cs typeface="Calibri"/>
              </a:rPr>
              <a:t>Able </a:t>
            </a:r>
            <a:r>
              <a:rPr lang="en-US" altLang="zh-CN" sz="2800" spc="-15" dirty="0">
                <a:solidFill>
                  <a:srgbClr val="0000FF"/>
                </a:solidFill>
                <a:cs typeface="Calibri"/>
              </a:rPr>
              <a:t>to </a:t>
            </a:r>
            <a:r>
              <a:rPr lang="en-US" altLang="zh-CN" sz="2800" spc="-5" dirty="0">
                <a:solidFill>
                  <a:srgbClr val="0000FF"/>
                </a:solidFill>
                <a:cs typeface="Calibri"/>
              </a:rPr>
              <a:t>think</a:t>
            </a:r>
            <a:r>
              <a:rPr lang="en-US" altLang="zh-CN" sz="2800" spc="30" dirty="0">
                <a:solidFill>
                  <a:srgbClr val="0000FF"/>
                </a:solidFill>
                <a:cs typeface="Calibri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cs typeface="Calibri"/>
              </a:rPr>
              <a:t>?</a:t>
            </a:r>
            <a:endParaRPr lang="zh-CN" altLang="en-US" sz="36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61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B82D9489-19A2-4696-86A9-6A5F1EF99D30}"/>
              </a:ext>
            </a:extLst>
          </p:cNvPr>
          <p:cNvSpPr/>
          <p:nvPr/>
        </p:nvSpPr>
        <p:spPr>
          <a:xfrm>
            <a:off x="5605098" y="2274274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0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100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0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736E98BE-7066-4EAD-95BE-36D14ED26A78}"/>
              </a:ext>
            </a:extLst>
          </p:cNvPr>
          <p:cNvSpPr/>
          <p:nvPr/>
        </p:nvSpPr>
        <p:spPr>
          <a:xfrm>
            <a:off x="5605098" y="3264874"/>
            <a:ext cx="114300" cy="381000"/>
          </a:xfrm>
          <a:custGeom>
            <a:avLst/>
            <a:gdLst/>
            <a:ahLst/>
            <a:cxnLst/>
            <a:rect l="l" t="t" r="r" b="b"/>
            <a:pathLst>
              <a:path w="114300" h="381000">
                <a:moveTo>
                  <a:pt x="38100" y="266700"/>
                </a:moveTo>
                <a:lnTo>
                  <a:pt x="0" y="266700"/>
                </a:lnTo>
                <a:lnTo>
                  <a:pt x="57150" y="381000"/>
                </a:lnTo>
                <a:lnTo>
                  <a:pt x="104775" y="285750"/>
                </a:lnTo>
                <a:lnTo>
                  <a:pt x="38100" y="285750"/>
                </a:lnTo>
                <a:lnTo>
                  <a:pt x="38100" y="266700"/>
                </a:lnTo>
                <a:close/>
              </a:path>
              <a:path w="114300" h="381000">
                <a:moveTo>
                  <a:pt x="76200" y="0"/>
                </a:moveTo>
                <a:lnTo>
                  <a:pt x="38100" y="0"/>
                </a:lnTo>
                <a:lnTo>
                  <a:pt x="38100" y="285750"/>
                </a:lnTo>
                <a:lnTo>
                  <a:pt x="76200" y="285750"/>
                </a:lnTo>
                <a:lnTo>
                  <a:pt x="76200" y="0"/>
                </a:lnTo>
                <a:close/>
              </a:path>
              <a:path w="114300" h="381000">
                <a:moveTo>
                  <a:pt x="114300" y="266700"/>
                </a:moveTo>
                <a:lnTo>
                  <a:pt x="76200" y="266700"/>
                </a:lnTo>
                <a:lnTo>
                  <a:pt x="76200" y="285750"/>
                </a:lnTo>
                <a:lnTo>
                  <a:pt x="104775" y="285750"/>
                </a:lnTo>
                <a:lnTo>
                  <a:pt x="11430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460B00C-5AFA-4485-9C73-7E610389A10A}"/>
              </a:ext>
            </a:extLst>
          </p:cNvPr>
          <p:cNvSpPr/>
          <p:nvPr/>
        </p:nvSpPr>
        <p:spPr>
          <a:xfrm>
            <a:off x="5605098" y="3874474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0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100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0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CF53E193-E486-4489-9AE1-D43B38E5B83F}"/>
              </a:ext>
            </a:extLst>
          </p:cNvPr>
          <p:cNvSpPr/>
          <p:nvPr/>
        </p:nvSpPr>
        <p:spPr>
          <a:xfrm>
            <a:off x="5605098" y="4636474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0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100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0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7">
            <a:extLst>
              <a:ext uri="{FF2B5EF4-FFF2-40B4-BE49-F238E27FC236}">
                <a16:creationId xmlns:a16="http://schemas.microsoft.com/office/drawing/2014/main" id="{1667A660-96F0-44E7-B2E2-0EEF18C8D9CE}"/>
              </a:ext>
            </a:extLst>
          </p:cNvPr>
          <p:cNvGrpSpPr/>
          <p:nvPr/>
        </p:nvGrpSpPr>
        <p:grpSpPr>
          <a:xfrm>
            <a:off x="937848" y="1697605"/>
            <a:ext cx="2743200" cy="4214495"/>
            <a:chOff x="1219200" y="1252131"/>
            <a:chExt cx="2743200" cy="4214495"/>
          </a:xfrm>
        </p:grpSpPr>
        <p:sp>
          <p:nvSpPr>
            <p:cNvPr id="25" name="object 8">
              <a:extLst>
                <a:ext uri="{FF2B5EF4-FFF2-40B4-BE49-F238E27FC236}">
                  <a16:creationId xmlns:a16="http://schemas.microsoft.com/office/drawing/2014/main" id="{E4D8DB64-575B-49A0-B2EC-6261D62EAD44}"/>
                </a:ext>
              </a:extLst>
            </p:cNvPr>
            <p:cNvSpPr/>
            <p:nvPr/>
          </p:nvSpPr>
          <p:spPr>
            <a:xfrm>
              <a:off x="1219200" y="1252131"/>
              <a:ext cx="2743200" cy="4214495"/>
            </a:xfrm>
            <a:custGeom>
              <a:avLst/>
              <a:gdLst/>
              <a:ahLst/>
              <a:cxnLst/>
              <a:rect l="l" t="t" r="r" b="b"/>
              <a:pathLst>
                <a:path w="2743200" h="4214495">
                  <a:moveTo>
                    <a:pt x="2743200" y="0"/>
                  </a:moveTo>
                  <a:lnTo>
                    <a:pt x="0" y="0"/>
                  </a:lnTo>
                  <a:lnTo>
                    <a:pt x="0" y="4214037"/>
                  </a:lnTo>
                  <a:lnTo>
                    <a:pt x="2743200" y="4214037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9">
              <a:extLst>
                <a:ext uri="{FF2B5EF4-FFF2-40B4-BE49-F238E27FC236}">
                  <a16:creationId xmlns:a16="http://schemas.microsoft.com/office/drawing/2014/main" id="{9E335D80-E913-4428-BDF3-765CD34065E8}"/>
                </a:ext>
              </a:extLst>
            </p:cNvPr>
            <p:cNvSpPr/>
            <p:nvPr/>
          </p:nvSpPr>
          <p:spPr>
            <a:xfrm>
              <a:off x="2533650" y="1828799"/>
              <a:ext cx="114300" cy="2743200"/>
            </a:xfrm>
            <a:custGeom>
              <a:avLst/>
              <a:gdLst/>
              <a:ahLst/>
              <a:cxnLst/>
              <a:rect l="l" t="t" r="r" b="b"/>
              <a:pathLst>
                <a:path w="114300" h="2743200">
                  <a:moveTo>
                    <a:pt x="114300" y="2628900"/>
                  </a:moveTo>
                  <a:lnTo>
                    <a:pt x="76200" y="2628900"/>
                  </a:lnTo>
                  <a:lnTo>
                    <a:pt x="76200" y="2286000"/>
                  </a:lnTo>
                  <a:lnTo>
                    <a:pt x="38100" y="2286000"/>
                  </a:lnTo>
                  <a:lnTo>
                    <a:pt x="38100" y="2628900"/>
                  </a:lnTo>
                  <a:lnTo>
                    <a:pt x="0" y="2628900"/>
                  </a:lnTo>
                  <a:lnTo>
                    <a:pt x="57150" y="2743200"/>
                  </a:lnTo>
                  <a:lnTo>
                    <a:pt x="104775" y="2647950"/>
                  </a:lnTo>
                  <a:lnTo>
                    <a:pt x="114300" y="2628900"/>
                  </a:lnTo>
                  <a:close/>
                </a:path>
                <a:path w="114300" h="2743200">
                  <a:moveTo>
                    <a:pt x="114300" y="1866900"/>
                  </a:moveTo>
                  <a:lnTo>
                    <a:pt x="76200" y="1866900"/>
                  </a:lnTo>
                  <a:lnTo>
                    <a:pt x="76200" y="1524000"/>
                  </a:lnTo>
                  <a:lnTo>
                    <a:pt x="38100" y="1524000"/>
                  </a:lnTo>
                  <a:lnTo>
                    <a:pt x="38100" y="1866900"/>
                  </a:lnTo>
                  <a:lnTo>
                    <a:pt x="0" y="1866900"/>
                  </a:lnTo>
                  <a:lnTo>
                    <a:pt x="57150" y="1981200"/>
                  </a:lnTo>
                  <a:lnTo>
                    <a:pt x="104775" y="1885950"/>
                  </a:lnTo>
                  <a:lnTo>
                    <a:pt x="114300" y="1866900"/>
                  </a:lnTo>
                  <a:close/>
                </a:path>
                <a:path w="114300" h="2743200">
                  <a:moveTo>
                    <a:pt x="114300" y="1104900"/>
                  </a:moveTo>
                  <a:lnTo>
                    <a:pt x="76200" y="1104900"/>
                  </a:lnTo>
                  <a:lnTo>
                    <a:pt x="76200" y="762000"/>
                  </a:lnTo>
                  <a:lnTo>
                    <a:pt x="38100" y="762000"/>
                  </a:lnTo>
                  <a:lnTo>
                    <a:pt x="38100" y="1104900"/>
                  </a:lnTo>
                  <a:lnTo>
                    <a:pt x="0" y="1104900"/>
                  </a:lnTo>
                  <a:lnTo>
                    <a:pt x="57150" y="1219200"/>
                  </a:lnTo>
                  <a:lnTo>
                    <a:pt x="104775" y="1123950"/>
                  </a:lnTo>
                  <a:lnTo>
                    <a:pt x="114300" y="1104900"/>
                  </a:lnTo>
                  <a:close/>
                </a:path>
                <a:path w="114300" h="2743200">
                  <a:moveTo>
                    <a:pt x="114300" y="342900"/>
                  </a:moveTo>
                  <a:lnTo>
                    <a:pt x="76200" y="342900"/>
                  </a:lnTo>
                  <a:lnTo>
                    <a:pt x="76200" y="0"/>
                  </a:lnTo>
                  <a:lnTo>
                    <a:pt x="38100" y="0"/>
                  </a:lnTo>
                  <a:lnTo>
                    <a:pt x="38100" y="342900"/>
                  </a:ln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7" name="object 10">
            <a:extLst>
              <a:ext uri="{FF2B5EF4-FFF2-40B4-BE49-F238E27FC236}">
                <a16:creationId xmlns:a16="http://schemas.microsoft.com/office/drawing/2014/main" id="{F297F9F1-4712-41FE-B8D6-651448782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347272"/>
              </p:ext>
            </p:extLst>
          </p:nvPr>
        </p:nvGraphicFramePr>
        <p:xfrm>
          <a:off x="933085" y="1507511"/>
          <a:ext cx="6504940" cy="43993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2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33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76605" marR="2159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Classification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89535" marR="82550" algn="ctr">
                        <a:lnSpc>
                          <a:spcPct val="78900"/>
                        </a:lnSpc>
                        <a:spcBef>
                          <a:spcPts val="1340"/>
                        </a:spcBef>
                      </a:pPr>
                      <a:endParaRPr lang="en-US" sz="1800" b="1" spc="-5" dirty="0">
                        <a:solidFill>
                          <a:srgbClr val="44546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89535" marR="82550" algn="ctr">
                        <a:lnSpc>
                          <a:spcPct val="78900"/>
                        </a:lnSpc>
                        <a:spcBef>
                          <a:spcPts val="1340"/>
                        </a:spcBef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Separation 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Boundary /</a:t>
                      </a:r>
                      <a:r>
                        <a:rPr sz="1800" b="1" spc="-8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spc="-30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Tree 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Smooth /</a:t>
                      </a:r>
                      <a:r>
                        <a:rPr sz="1800" b="1" spc="-4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Generative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 algn="ctr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42545" marR="21590" algn="ctr">
                        <a:lnSpc>
                          <a:spcPts val="1930"/>
                        </a:lnSpc>
                        <a:spcBef>
                          <a:spcPts val="1495"/>
                        </a:spcBef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 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 F1</a:t>
                      </a:r>
                      <a:r>
                        <a:rPr sz="1800" b="1" spc="-20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857250" marR="21590">
                        <a:lnSpc>
                          <a:spcPts val="1930"/>
                        </a:lnSpc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Many</a:t>
                      </a:r>
                      <a:r>
                        <a:rPr sz="1800" b="1" spc="-10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metric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546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67310" algn="ctr">
                        <a:lnSpc>
                          <a:spcPct val="100000"/>
                        </a:lnSpc>
                      </a:pPr>
                      <a:r>
                        <a:rPr sz="1800" b="1" spc="-3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Task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624205" marR="447040" algn="ctr">
                        <a:lnSpc>
                          <a:spcPct val="277800"/>
                        </a:lnSpc>
                      </a:pP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ese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tion 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</a:t>
                      </a:r>
                      <a:r>
                        <a:rPr sz="1800" b="1" spc="-80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Function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19405" marR="205104" algn="ctr">
                        <a:lnSpc>
                          <a:spcPct val="282200"/>
                        </a:lnSpc>
                        <a:spcBef>
                          <a:spcPts val="505"/>
                        </a:spcBef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Searc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/O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pt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imi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 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Models,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87400">
                        <a:lnSpc>
                          <a:spcPts val="1705"/>
                        </a:lnSpc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Parameters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56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object 11">
            <a:extLst>
              <a:ext uri="{FF2B5EF4-FFF2-40B4-BE49-F238E27FC236}">
                <a16:creationId xmlns:a16="http://schemas.microsoft.com/office/drawing/2014/main" id="{11046DB1-3B07-4E6D-A00B-03820F21E075}"/>
              </a:ext>
            </a:extLst>
          </p:cNvPr>
          <p:cNvSpPr txBox="1"/>
          <p:nvPr/>
        </p:nvSpPr>
        <p:spPr>
          <a:xfrm>
            <a:off x="6305992" y="2135250"/>
            <a:ext cx="1442147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pc="-5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</a:t>
            </a:r>
            <a:r>
              <a:rPr lang="en-US" altLang="zh-CN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is</a:t>
            </a:r>
            <a:r>
              <a:rPr lang="en-US" altLang="zh-CN" spc="-150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pc="-5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  <a:r>
              <a:rPr sz="1800" spc="-5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egorical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标题 16">
            <a:extLst>
              <a:ext uri="{FF2B5EF4-FFF2-40B4-BE49-F238E27FC236}">
                <a16:creationId xmlns:a16="http://schemas.microsoft.com/office/drawing/2014/main" id="{BFEADC77-AA5B-449D-A871-924FD815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Supervised Classifiers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FEAE0A-4516-4CC7-960C-FBDF51C42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AF9B77-69DE-464F-9D6E-ABCC242CB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2C6CC9-71E8-4E8E-9610-8AA8D6E9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36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E88C7D1-E542-400F-A3B8-38454BFD36C4}"/>
              </a:ext>
            </a:extLst>
          </p:cNvPr>
          <p:cNvGrpSpPr/>
          <p:nvPr/>
        </p:nvGrpSpPr>
        <p:grpSpPr>
          <a:xfrm>
            <a:off x="921500" y="1503315"/>
            <a:ext cx="2818395" cy="4476861"/>
            <a:chOff x="708646" y="1088759"/>
            <a:chExt cx="2747596" cy="4523452"/>
          </a:xfrm>
        </p:grpSpPr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9AAA365A-8E70-4162-A663-14642D021A5B}"/>
                </a:ext>
              </a:extLst>
            </p:cNvPr>
            <p:cNvSpPr/>
            <p:nvPr/>
          </p:nvSpPr>
          <p:spPr>
            <a:xfrm>
              <a:off x="713042" y="1088759"/>
              <a:ext cx="2743200" cy="4500880"/>
            </a:xfrm>
            <a:custGeom>
              <a:avLst/>
              <a:gdLst/>
              <a:ahLst/>
              <a:cxnLst/>
              <a:rect l="l" t="t" r="r" b="b"/>
              <a:pathLst>
                <a:path w="2743200" h="4500880">
                  <a:moveTo>
                    <a:pt x="2743200" y="0"/>
                  </a:moveTo>
                  <a:lnTo>
                    <a:pt x="0" y="0"/>
                  </a:lnTo>
                  <a:lnTo>
                    <a:pt x="0" y="4500368"/>
                  </a:lnTo>
                  <a:lnTo>
                    <a:pt x="2743200" y="4500368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13ECE6F9-8FE8-406C-871A-9FD65A2E70D4}"/>
                </a:ext>
              </a:extLst>
            </p:cNvPr>
            <p:cNvSpPr/>
            <p:nvPr/>
          </p:nvSpPr>
          <p:spPr>
            <a:xfrm>
              <a:off x="708646" y="1111331"/>
              <a:ext cx="2743200" cy="4500880"/>
            </a:xfrm>
            <a:custGeom>
              <a:avLst/>
              <a:gdLst/>
              <a:ahLst/>
              <a:cxnLst/>
              <a:rect l="l" t="t" r="r" b="b"/>
              <a:pathLst>
                <a:path w="2743200" h="4500880">
                  <a:moveTo>
                    <a:pt x="0" y="0"/>
                  </a:moveTo>
                  <a:lnTo>
                    <a:pt x="2743200" y="0"/>
                  </a:lnTo>
                  <a:lnTo>
                    <a:pt x="2743200" y="4500368"/>
                  </a:lnTo>
                  <a:lnTo>
                    <a:pt x="0" y="450036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C868CA3A-CD9E-4315-AB6A-E32E15643BA5}"/>
                </a:ext>
              </a:extLst>
            </p:cNvPr>
            <p:cNvSpPr txBox="1"/>
            <p:nvPr/>
          </p:nvSpPr>
          <p:spPr>
            <a:xfrm>
              <a:off x="1567426" y="1553971"/>
              <a:ext cx="92329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82955" algn="l"/>
                </a:tabLst>
                <a:defRPr/>
              </a:pPr>
              <a:r>
                <a:rPr kumimoji="0" lang="en-US" altLang="zh-CN" sz="1800" b="1" i="0" u="none" strike="noStrike" kern="1200" cap="none" spc="-13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    </a:t>
              </a:r>
              <a:r>
                <a:rPr kumimoji="0" sz="1800" b="1" i="0" u="none" strike="noStrike" kern="1200" cap="none" spc="-13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</a:t>
              </a: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sk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:	y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AA1F5CF4-8BF8-4BC7-A42D-94BE0134F417}"/>
                </a:ext>
              </a:extLst>
            </p:cNvPr>
            <p:cNvSpPr txBox="1"/>
            <p:nvPr/>
          </p:nvSpPr>
          <p:spPr>
            <a:xfrm>
              <a:off x="1190626" y="2312949"/>
              <a:ext cx="17653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Representation: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DB2F60CE-C07B-4159-88A1-78AC028EEBE0}"/>
                </a:ext>
              </a:extLst>
            </p:cNvPr>
            <p:cNvSpPr txBox="1"/>
            <p:nvPr/>
          </p:nvSpPr>
          <p:spPr>
            <a:xfrm>
              <a:off x="2722090" y="2303779"/>
              <a:ext cx="508634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x,</a:t>
              </a:r>
              <a:r>
                <a:rPr kumimoji="0" sz="1800" b="1" i="0" u="none" strike="noStrike" kern="1200" cap="none" spc="-8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f()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EB77C2B6-2C86-455C-A533-FC6E5B83A33F}"/>
                </a:ext>
              </a:extLst>
            </p:cNvPr>
            <p:cNvSpPr txBox="1"/>
            <p:nvPr/>
          </p:nvSpPr>
          <p:spPr>
            <a:xfrm>
              <a:off x="867729" y="3077971"/>
              <a:ext cx="2411095" cy="148417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942464" algn="l"/>
                </a:tabLst>
                <a:defRPr/>
              </a:pPr>
              <a:r>
                <a:rPr kumimoji="0" lang="en-US" altLang="zh-CN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       </a:t>
              </a: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Score Function:	L()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  <a:p>
              <a:pPr marL="17462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58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Search/Optimization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  <a:p>
              <a:pPr marL="17462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:</a:t>
              </a:r>
              <a:r>
                <a:rPr kumimoji="0" sz="1800" b="1" i="0" u="none" strike="noStrike" kern="1200" cap="none" spc="-1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argmin()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B2C94FBF-5CF5-43EB-ADD7-8E1AC0420BCA}"/>
                </a:ext>
              </a:extLst>
            </p:cNvPr>
            <p:cNvSpPr txBox="1"/>
            <p:nvPr/>
          </p:nvSpPr>
          <p:spPr>
            <a:xfrm>
              <a:off x="1101895" y="5098432"/>
              <a:ext cx="23234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Models, Parameters</a:t>
              </a:r>
              <a:r>
                <a:rPr kumimoji="0" sz="1800" b="1" i="0" u="none" strike="noStrike" kern="1200" cap="none" spc="-5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: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9838C9D4-EA6D-4EDB-8B95-C214D0FB8826}"/>
                </a:ext>
              </a:extLst>
            </p:cNvPr>
            <p:cNvSpPr/>
            <p:nvPr/>
          </p:nvSpPr>
          <p:spPr>
            <a:xfrm>
              <a:off x="1951041" y="188841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900"/>
                  </a:move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38100" y="361950"/>
                  </a:lnTo>
                  <a:lnTo>
                    <a:pt x="38099" y="342900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50"/>
                  </a:lnTo>
                  <a:lnTo>
                    <a:pt x="76200" y="361950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900"/>
                  </a:moveTo>
                  <a:lnTo>
                    <a:pt x="76199" y="342900"/>
                  </a:lnTo>
                  <a:lnTo>
                    <a:pt x="76200" y="36195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2670C5C9-D9F3-4EA0-BB59-7D64A6E20DCC}"/>
                </a:ext>
              </a:extLst>
            </p:cNvPr>
            <p:cNvSpPr/>
            <p:nvPr/>
          </p:nvSpPr>
          <p:spPr>
            <a:xfrm>
              <a:off x="1951041" y="265041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900"/>
                  </a:move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38100" y="361950"/>
                  </a:lnTo>
                  <a:lnTo>
                    <a:pt x="38099" y="342900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50"/>
                  </a:lnTo>
                  <a:lnTo>
                    <a:pt x="76200" y="361950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900"/>
                  </a:moveTo>
                  <a:lnTo>
                    <a:pt x="76199" y="342900"/>
                  </a:lnTo>
                  <a:lnTo>
                    <a:pt x="76200" y="36195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0B22DFC9-66B2-47E3-AE0B-BF7A49C9516C}"/>
                </a:ext>
              </a:extLst>
            </p:cNvPr>
            <p:cNvSpPr/>
            <p:nvPr/>
          </p:nvSpPr>
          <p:spPr>
            <a:xfrm>
              <a:off x="1951041" y="341241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900"/>
                  </a:move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38100" y="361950"/>
                  </a:lnTo>
                  <a:lnTo>
                    <a:pt x="38099" y="342900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50"/>
                  </a:lnTo>
                  <a:lnTo>
                    <a:pt x="76200" y="361950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900"/>
                  </a:moveTo>
                  <a:lnTo>
                    <a:pt x="76199" y="342900"/>
                  </a:lnTo>
                  <a:lnTo>
                    <a:pt x="76200" y="36195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723C4B3B-952D-4AE3-831A-9E822CAD2CA9}"/>
                </a:ext>
              </a:extLst>
            </p:cNvPr>
            <p:cNvSpPr/>
            <p:nvPr/>
          </p:nvSpPr>
          <p:spPr>
            <a:xfrm>
              <a:off x="1912941" y="463193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899"/>
                  </a:moveTo>
                  <a:lnTo>
                    <a:pt x="0" y="342899"/>
                  </a:lnTo>
                  <a:lnTo>
                    <a:pt x="57150" y="457199"/>
                  </a:lnTo>
                  <a:lnTo>
                    <a:pt x="104775" y="361949"/>
                  </a:lnTo>
                  <a:lnTo>
                    <a:pt x="38100" y="361949"/>
                  </a:lnTo>
                  <a:lnTo>
                    <a:pt x="38099" y="342899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49"/>
                  </a:lnTo>
                  <a:lnTo>
                    <a:pt x="76200" y="361949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899"/>
                  </a:moveTo>
                  <a:lnTo>
                    <a:pt x="76199" y="342899"/>
                  </a:lnTo>
                  <a:lnTo>
                    <a:pt x="76200" y="361949"/>
                  </a:lnTo>
                  <a:lnTo>
                    <a:pt x="104775" y="361949"/>
                  </a:lnTo>
                  <a:lnTo>
                    <a:pt x="114300" y="3428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4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Accuracy Metrics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5044"/>
            <a:ext cx="7886700" cy="4561919"/>
          </a:xfrm>
        </p:spPr>
        <p:txBody>
          <a:bodyPr>
            <a:normAutofit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(number of) true positive (TP)</a:t>
            </a:r>
          </a:p>
          <a:p>
            <a:r>
              <a:rPr lang="en-US" altLang="zh-CN" dirty="0"/>
              <a:t>(number of) true negative (TN)</a:t>
            </a:r>
          </a:p>
          <a:p>
            <a:r>
              <a:rPr lang="en-US" altLang="zh-CN" dirty="0"/>
              <a:t>(number of) false positive (FP)</a:t>
            </a:r>
          </a:p>
          <a:p>
            <a:r>
              <a:rPr lang="en-US" altLang="zh-CN" dirty="0"/>
              <a:t>(number of) false negative (FN)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310FD92A-FD3E-4990-AA9C-DA0B645FEB45}"/>
              </a:ext>
            </a:extLst>
          </p:cNvPr>
          <p:cNvSpPr/>
          <p:nvPr/>
        </p:nvSpPr>
        <p:spPr>
          <a:xfrm>
            <a:off x="1520350" y="1768762"/>
            <a:ext cx="3867061" cy="1801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103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Accuracy Metrics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BEE8FE57-8949-4B9B-974A-4E3A1D464C29}"/>
              </a:ext>
            </a:extLst>
          </p:cNvPr>
          <p:cNvSpPr/>
          <p:nvPr/>
        </p:nvSpPr>
        <p:spPr>
          <a:xfrm>
            <a:off x="227674" y="1516936"/>
            <a:ext cx="8845206" cy="4566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507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Accuracy Metrics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ED279DDC-FD52-4261-8CE5-41F3801D37BC}"/>
              </a:ext>
            </a:extLst>
          </p:cNvPr>
          <p:cNvSpPr txBox="1"/>
          <p:nvPr/>
        </p:nvSpPr>
        <p:spPr>
          <a:xfrm>
            <a:off x="720090" y="6462657"/>
            <a:ext cx="39370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35"/>
              </a:lnSpc>
              <a:tabLst>
                <a:tab pos="3327400" algn="l"/>
              </a:tabLst>
            </a:pP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9/26/19	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Dr. Yanjun</a:t>
            </a:r>
            <a:r>
              <a:rPr sz="900" spc="-9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Qi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2077FDC-B178-406A-AC2F-5B47E17C9ED5}"/>
              </a:ext>
            </a:extLst>
          </p:cNvPr>
          <p:cNvSpPr txBox="1"/>
          <p:nvPr/>
        </p:nvSpPr>
        <p:spPr>
          <a:xfrm>
            <a:off x="4670452" y="6444488"/>
            <a:ext cx="43878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cs typeface="Calibri"/>
              </a:rPr>
              <a:t>/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UVA</a:t>
            </a:r>
            <a:r>
              <a:rPr sz="900" spc="-7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B75B623-C1A8-4CEC-925F-EC66DC4D8895}"/>
              </a:ext>
            </a:extLst>
          </p:cNvPr>
          <p:cNvSpPr txBox="1"/>
          <p:nvPr/>
        </p:nvSpPr>
        <p:spPr>
          <a:xfrm>
            <a:off x="8295640" y="6444488"/>
            <a:ext cx="139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43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C1EFCCF1-234D-45C7-B3F0-5F27426BBC33}"/>
              </a:ext>
            </a:extLst>
          </p:cNvPr>
          <p:cNvSpPr txBox="1"/>
          <p:nvPr/>
        </p:nvSpPr>
        <p:spPr>
          <a:xfrm>
            <a:off x="6807682" y="6375908"/>
            <a:ext cx="973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From</a:t>
            </a:r>
            <a:r>
              <a:rPr sz="1800" spc="-7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Wiki</a:t>
            </a:r>
            <a:endParaRPr sz="18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934" b="46074"/>
          <a:stretch/>
        </p:blipFill>
        <p:spPr>
          <a:xfrm>
            <a:off x="0" y="1947560"/>
            <a:ext cx="4575618" cy="36982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1934" t="54222" r="2119" b="-2074"/>
          <a:stretch/>
        </p:blipFill>
        <p:spPr>
          <a:xfrm>
            <a:off x="4572000" y="2387044"/>
            <a:ext cx="4476750" cy="328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4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73E36-D7BC-4653-A4CF-6880D9E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30" y="313803"/>
            <a:ext cx="8515350" cy="572422"/>
          </a:xfrm>
        </p:spPr>
        <p:txBody>
          <a:bodyPr/>
          <a:lstStyle/>
          <a:p>
            <a:r>
              <a:rPr lang="en-US" altLang="zh-CN" sz="3200" dirty="0"/>
              <a:t>Today: Supervised Classification Introduction</a:t>
            </a:r>
            <a:endParaRPr lang="zh-CN" altLang="en-US" sz="32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6500E4-DB1A-4052-A6D3-F5AF0BE2F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AEE882-C7BF-4131-816D-249E5FC4B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54AD67-5208-4BC9-90E2-F2997B071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5111111-D541-4A79-A5C1-1AC8805CEC00}"/>
              </a:ext>
            </a:extLst>
          </p:cNvPr>
          <p:cNvGrpSpPr/>
          <p:nvPr/>
        </p:nvGrpSpPr>
        <p:grpSpPr>
          <a:xfrm>
            <a:off x="930645" y="1525268"/>
            <a:ext cx="7564120" cy="4399652"/>
            <a:chOff x="557937" y="1525268"/>
            <a:chExt cx="7564120" cy="4399652"/>
          </a:xfrm>
        </p:grpSpPr>
        <p:pic>
          <p:nvPicPr>
            <p:cNvPr id="19" name="table">
              <a:extLst>
                <a:ext uri="{FF2B5EF4-FFF2-40B4-BE49-F238E27FC236}">
                  <a16:creationId xmlns:a16="http://schemas.microsoft.com/office/drawing/2014/main" id="{741A898F-00ED-4E51-8550-ECFFE6114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937" y="1525268"/>
              <a:ext cx="7564120" cy="4399367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AE21A20-D5DD-4BCE-8128-7D5B717E709F}"/>
                </a:ext>
              </a:extLst>
            </p:cNvPr>
            <p:cNvGrpSpPr/>
            <p:nvPr/>
          </p:nvGrpSpPr>
          <p:grpSpPr>
            <a:xfrm>
              <a:off x="557937" y="1525268"/>
              <a:ext cx="2747265" cy="4399652"/>
              <a:chOff x="708646" y="1111331"/>
              <a:chExt cx="2747265" cy="4523745"/>
            </a:xfrm>
          </p:grpSpPr>
          <p:sp>
            <p:nvSpPr>
              <p:cNvPr id="8" name="object 8">
                <a:extLst>
                  <a:ext uri="{FF2B5EF4-FFF2-40B4-BE49-F238E27FC236}">
                    <a16:creationId xmlns:a16="http://schemas.microsoft.com/office/drawing/2014/main" id="{472EB818-A2BA-4AF2-A322-529A6CA2F072}"/>
                  </a:ext>
                </a:extLst>
              </p:cNvPr>
              <p:cNvSpPr/>
              <p:nvPr/>
            </p:nvSpPr>
            <p:spPr>
              <a:xfrm>
                <a:off x="712711" y="1134196"/>
                <a:ext cx="2743200" cy="4500880"/>
              </a:xfrm>
              <a:custGeom>
                <a:avLst/>
                <a:gdLst/>
                <a:ahLst/>
                <a:cxnLst/>
                <a:rect l="l" t="t" r="r" b="b"/>
                <a:pathLst>
                  <a:path w="2743200" h="4500880">
                    <a:moveTo>
                      <a:pt x="2743200" y="0"/>
                    </a:moveTo>
                    <a:lnTo>
                      <a:pt x="0" y="0"/>
                    </a:lnTo>
                    <a:lnTo>
                      <a:pt x="0" y="4500368"/>
                    </a:lnTo>
                    <a:lnTo>
                      <a:pt x="2743200" y="4500368"/>
                    </a:lnTo>
                    <a:lnTo>
                      <a:pt x="2743200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object 9">
                <a:extLst>
                  <a:ext uri="{FF2B5EF4-FFF2-40B4-BE49-F238E27FC236}">
                    <a16:creationId xmlns:a16="http://schemas.microsoft.com/office/drawing/2014/main" id="{330920B7-DEDD-44C0-A876-0A80C4148A2A}"/>
                  </a:ext>
                </a:extLst>
              </p:cNvPr>
              <p:cNvSpPr/>
              <p:nvPr/>
            </p:nvSpPr>
            <p:spPr>
              <a:xfrm>
                <a:off x="708646" y="1111331"/>
                <a:ext cx="2743200" cy="4500880"/>
              </a:xfrm>
              <a:custGeom>
                <a:avLst/>
                <a:gdLst/>
                <a:ahLst/>
                <a:cxnLst/>
                <a:rect l="l" t="t" r="r" b="b"/>
                <a:pathLst>
                  <a:path w="2743200" h="4500880">
                    <a:moveTo>
                      <a:pt x="0" y="0"/>
                    </a:moveTo>
                    <a:lnTo>
                      <a:pt x="2743200" y="0"/>
                    </a:lnTo>
                    <a:lnTo>
                      <a:pt x="2743200" y="4500368"/>
                    </a:lnTo>
                    <a:lnTo>
                      <a:pt x="0" y="450036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object 10">
                <a:extLst>
                  <a:ext uri="{FF2B5EF4-FFF2-40B4-BE49-F238E27FC236}">
                    <a16:creationId xmlns:a16="http://schemas.microsoft.com/office/drawing/2014/main" id="{16C616BB-BDCE-4D0C-BD59-46ABF626251C}"/>
                  </a:ext>
                </a:extLst>
              </p:cNvPr>
              <p:cNvSpPr txBox="1"/>
              <p:nvPr/>
            </p:nvSpPr>
            <p:spPr>
              <a:xfrm>
                <a:off x="1798800" y="1571030"/>
                <a:ext cx="92329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782955" algn="l"/>
                  </a:tabLst>
                  <a:defRPr/>
                </a:pPr>
                <a:r>
                  <a:rPr kumimoji="0" sz="1800" b="1" i="0" u="none" strike="noStrike" kern="1200" cap="none" spc="-135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</a:t>
                </a:r>
                <a:r>
                  <a:rPr kumimoji="0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</a:t>
                </a:r>
                <a:r>
                  <a:rPr kumimoji="0" sz="18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sk</a:t>
                </a:r>
                <a:r>
                  <a:rPr kumimoji="0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:	y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object 11">
                <a:extLst>
                  <a:ext uri="{FF2B5EF4-FFF2-40B4-BE49-F238E27FC236}">
                    <a16:creationId xmlns:a16="http://schemas.microsoft.com/office/drawing/2014/main" id="{AFBAF04C-CC0E-462B-9252-03ADFFEDF10B}"/>
                  </a:ext>
                </a:extLst>
              </p:cNvPr>
              <p:cNvSpPr txBox="1"/>
              <p:nvPr/>
            </p:nvSpPr>
            <p:spPr>
              <a:xfrm>
                <a:off x="1144591" y="2341028"/>
                <a:ext cx="176530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Representation: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object 12">
                <a:extLst>
                  <a:ext uri="{FF2B5EF4-FFF2-40B4-BE49-F238E27FC236}">
                    <a16:creationId xmlns:a16="http://schemas.microsoft.com/office/drawing/2014/main" id="{47B114DF-14FB-4129-845B-68E90089F5FD}"/>
                  </a:ext>
                </a:extLst>
              </p:cNvPr>
              <p:cNvSpPr txBox="1"/>
              <p:nvPr/>
            </p:nvSpPr>
            <p:spPr>
              <a:xfrm>
                <a:off x="2722090" y="2303779"/>
                <a:ext cx="508634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x,</a:t>
                </a:r>
                <a:r>
                  <a:rPr kumimoji="0" sz="1800" b="1" i="0" u="none" strike="noStrike" kern="1200" cap="none" spc="-8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f()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EB5E5CDB-DCEA-4552-B4B8-E8EE87F4EB09}"/>
                  </a:ext>
                </a:extLst>
              </p:cNvPr>
              <p:cNvSpPr txBox="1"/>
              <p:nvPr/>
            </p:nvSpPr>
            <p:spPr>
              <a:xfrm>
                <a:off x="758509" y="3089008"/>
                <a:ext cx="2411095" cy="148735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942464" algn="l"/>
                  </a:tabLst>
                  <a:defRPr/>
                </a:pPr>
                <a:r>
                  <a:rPr kumimoji="0" lang="en-US" altLang="zh-CN" sz="18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        </a:t>
                </a:r>
                <a:r>
                  <a:rPr kumimoji="0" sz="18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Score Function:	L()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174625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58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Search/Optimization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174625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6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:</a:t>
                </a:r>
                <a:r>
                  <a:rPr kumimoji="0" sz="1800" b="1" i="0" u="none" strike="noStrike" kern="1200" cap="none" spc="-1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sz="18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argmin()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object 14">
                <a:extLst>
                  <a:ext uri="{FF2B5EF4-FFF2-40B4-BE49-F238E27FC236}">
                    <a16:creationId xmlns:a16="http://schemas.microsoft.com/office/drawing/2014/main" id="{6437A576-00AB-4E7B-86E6-9323608540AE}"/>
                  </a:ext>
                </a:extLst>
              </p:cNvPr>
              <p:cNvSpPr txBox="1"/>
              <p:nvPr/>
            </p:nvSpPr>
            <p:spPr>
              <a:xfrm>
                <a:off x="846139" y="5098796"/>
                <a:ext cx="232346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  </a:t>
                </a:r>
                <a:r>
                  <a:rPr kumimoji="0" sz="18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Models, Parameters</a:t>
                </a:r>
                <a:r>
                  <a:rPr kumimoji="0" sz="1800" b="1" i="0" u="none" strike="noStrike" kern="1200" cap="none" spc="-55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: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object 15">
                <a:extLst>
                  <a:ext uri="{FF2B5EF4-FFF2-40B4-BE49-F238E27FC236}">
                    <a16:creationId xmlns:a16="http://schemas.microsoft.com/office/drawing/2014/main" id="{C29395F9-2994-4047-849C-1989355F74EA}"/>
                  </a:ext>
                </a:extLst>
              </p:cNvPr>
              <p:cNvSpPr/>
              <p:nvPr/>
            </p:nvSpPr>
            <p:spPr>
              <a:xfrm>
                <a:off x="1951041" y="1888412"/>
                <a:ext cx="1143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457200">
                    <a:moveTo>
                      <a:pt x="38099" y="342900"/>
                    </a:moveTo>
                    <a:lnTo>
                      <a:pt x="0" y="342900"/>
                    </a:lnTo>
                    <a:lnTo>
                      <a:pt x="57150" y="457200"/>
                    </a:lnTo>
                    <a:lnTo>
                      <a:pt x="104775" y="361950"/>
                    </a:lnTo>
                    <a:lnTo>
                      <a:pt x="38100" y="361950"/>
                    </a:lnTo>
                    <a:lnTo>
                      <a:pt x="38099" y="342900"/>
                    </a:lnTo>
                    <a:close/>
                  </a:path>
                  <a:path w="114300" h="457200">
                    <a:moveTo>
                      <a:pt x="76198" y="0"/>
                    </a:moveTo>
                    <a:lnTo>
                      <a:pt x="38098" y="0"/>
                    </a:lnTo>
                    <a:lnTo>
                      <a:pt x="38100" y="361950"/>
                    </a:lnTo>
                    <a:lnTo>
                      <a:pt x="76200" y="361950"/>
                    </a:lnTo>
                    <a:lnTo>
                      <a:pt x="76198" y="0"/>
                    </a:lnTo>
                    <a:close/>
                  </a:path>
                  <a:path w="114300" h="457200">
                    <a:moveTo>
                      <a:pt x="114300" y="342900"/>
                    </a:moveTo>
                    <a:lnTo>
                      <a:pt x="76199" y="342900"/>
                    </a:lnTo>
                    <a:lnTo>
                      <a:pt x="76200" y="361950"/>
                    </a:lnTo>
                    <a:lnTo>
                      <a:pt x="104775" y="361950"/>
                    </a:lnTo>
                    <a:lnTo>
                      <a:pt x="114300" y="3429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06665476-568C-4F63-AC90-8472DBACA476}"/>
                  </a:ext>
                </a:extLst>
              </p:cNvPr>
              <p:cNvSpPr/>
              <p:nvPr/>
            </p:nvSpPr>
            <p:spPr>
              <a:xfrm>
                <a:off x="1951041" y="2650412"/>
                <a:ext cx="1143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457200">
                    <a:moveTo>
                      <a:pt x="38099" y="342900"/>
                    </a:moveTo>
                    <a:lnTo>
                      <a:pt x="0" y="342900"/>
                    </a:lnTo>
                    <a:lnTo>
                      <a:pt x="57150" y="457200"/>
                    </a:lnTo>
                    <a:lnTo>
                      <a:pt x="104775" y="361950"/>
                    </a:lnTo>
                    <a:lnTo>
                      <a:pt x="38100" y="361950"/>
                    </a:lnTo>
                    <a:lnTo>
                      <a:pt x="38099" y="342900"/>
                    </a:lnTo>
                    <a:close/>
                  </a:path>
                  <a:path w="114300" h="457200">
                    <a:moveTo>
                      <a:pt x="76198" y="0"/>
                    </a:moveTo>
                    <a:lnTo>
                      <a:pt x="38098" y="0"/>
                    </a:lnTo>
                    <a:lnTo>
                      <a:pt x="38100" y="361950"/>
                    </a:lnTo>
                    <a:lnTo>
                      <a:pt x="76200" y="361950"/>
                    </a:lnTo>
                    <a:lnTo>
                      <a:pt x="76198" y="0"/>
                    </a:lnTo>
                    <a:close/>
                  </a:path>
                  <a:path w="114300" h="457200">
                    <a:moveTo>
                      <a:pt x="114300" y="342900"/>
                    </a:moveTo>
                    <a:lnTo>
                      <a:pt x="76199" y="342900"/>
                    </a:lnTo>
                    <a:lnTo>
                      <a:pt x="76200" y="361950"/>
                    </a:lnTo>
                    <a:lnTo>
                      <a:pt x="104775" y="361950"/>
                    </a:lnTo>
                    <a:lnTo>
                      <a:pt x="114300" y="3429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object 17">
                <a:extLst>
                  <a:ext uri="{FF2B5EF4-FFF2-40B4-BE49-F238E27FC236}">
                    <a16:creationId xmlns:a16="http://schemas.microsoft.com/office/drawing/2014/main" id="{196A481F-F434-4448-9703-D49757775AD6}"/>
                  </a:ext>
                </a:extLst>
              </p:cNvPr>
              <p:cNvSpPr/>
              <p:nvPr/>
            </p:nvSpPr>
            <p:spPr>
              <a:xfrm>
                <a:off x="1951041" y="3412412"/>
                <a:ext cx="1143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457200">
                    <a:moveTo>
                      <a:pt x="38099" y="342900"/>
                    </a:moveTo>
                    <a:lnTo>
                      <a:pt x="0" y="342900"/>
                    </a:lnTo>
                    <a:lnTo>
                      <a:pt x="57150" y="457200"/>
                    </a:lnTo>
                    <a:lnTo>
                      <a:pt x="104775" y="361950"/>
                    </a:lnTo>
                    <a:lnTo>
                      <a:pt x="38100" y="361950"/>
                    </a:lnTo>
                    <a:lnTo>
                      <a:pt x="38099" y="342900"/>
                    </a:lnTo>
                    <a:close/>
                  </a:path>
                  <a:path w="114300" h="457200">
                    <a:moveTo>
                      <a:pt x="76198" y="0"/>
                    </a:moveTo>
                    <a:lnTo>
                      <a:pt x="38098" y="0"/>
                    </a:lnTo>
                    <a:lnTo>
                      <a:pt x="38100" y="361950"/>
                    </a:lnTo>
                    <a:lnTo>
                      <a:pt x="76200" y="361950"/>
                    </a:lnTo>
                    <a:lnTo>
                      <a:pt x="76198" y="0"/>
                    </a:lnTo>
                    <a:close/>
                  </a:path>
                  <a:path w="114300" h="457200">
                    <a:moveTo>
                      <a:pt x="114300" y="342900"/>
                    </a:moveTo>
                    <a:lnTo>
                      <a:pt x="76199" y="342900"/>
                    </a:lnTo>
                    <a:lnTo>
                      <a:pt x="76200" y="361950"/>
                    </a:lnTo>
                    <a:lnTo>
                      <a:pt x="104775" y="361950"/>
                    </a:lnTo>
                    <a:lnTo>
                      <a:pt x="114300" y="3429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object 18">
                <a:extLst>
                  <a:ext uri="{FF2B5EF4-FFF2-40B4-BE49-F238E27FC236}">
                    <a16:creationId xmlns:a16="http://schemas.microsoft.com/office/drawing/2014/main" id="{34A9E139-2D0D-45C0-BA7D-A1625425AEE1}"/>
                  </a:ext>
                </a:extLst>
              </p:cNvPr>
              <p:cNvSpPr/>
              <p:nvPr/>
            </p:nvSpPr>
            <p:spPr>
              <a:xfrm>
                <a:off x="1912941" y="4631932"/>
                <a:ext cx="1143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457200">
                    <a:moveTo>
                      <a:pt x="38099" y="342899"/>
                    </a:moveTo>
                    <a:lnTo>
                      <a:pt x="0" y="342899"/>
                    </a:lnTo>
                    <a:lnTo>
                      <a:pt x="57150" y="457199"/>
                    </a:lnTo>
                    <a:lnTo>
                      <a:pt x="104775" y="361949"/>
                    </a:lnTo>
                    <a:lnTo>
                      <a:pt x="38100" y="361949"/>
                    </a:lnTo>
                    <a:lnTo>
                      <a:pt x="38099" y="342899"/>
                    </a:lnTo>
                    <a:close/>
                  </a:path>
                  <a:path w="114300" h="457200">
                    <a:moveTo>
                      <a:pt x="76198" y="0"/>
                    </a:moveTo>
                    <a:lnTo>
                      <a:pt x="38098" y="0"/>
                    </a:lnTo>
                    <a:lnTo>
                      <a:pt x="38100" y="361949"/>
                    </a:lnTo>
                    <a:lnTo>
                      <a:pt x="76200" y="361949"/>
                    </a:lnTo>
                    <a:lnTo>
                      <a:pt x="76198" y="0"/>
                    </a:lnTo>
                    <a:close/>
                  </a:path>
                  <a:path w="114300" h="457200">
                    <a:moveTo>
                      <a:pt x="114300" y="342899"/>
                    </a:moveTo>
                    <a:lnTo>
                      <a:pt x="76199" y="342899"/>
                    </a:lnTo>
                    <a:lnTo>
                      <a:pt x="76200" y="361949"/>
                    </a:lnTo>
                    <a:lnTo>
                      <a:pt x="104775" y="361949"/>
                    </a:lnTo>
                    <a:lnTo>
                      <a:pt x="114300" y="34289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1" name="object 15">
            <a:extLst>
              <a:ext uri="{FF2B5EF4-FFF2-40B4-BE49-F238E27FC236}">
                <a16:creationId xmlns:a16="http://schemas.microsoft.com/office/drawing/2014/main" id="{C29395F9-2994-4047-849C-1989355F74EA}"/>
              </a:ext>
            </a:extLst>
          </p:cNvPr>
          <p:cNvSpPr/>
          <p:nvPr/>
        </p:nvSpPr>
        <p:spPr>
          <a:xfrm>
            <a:off x="5624225" y="2309188"/>
            <a:ext cx="114300" cy="444658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C29395F9-2994-4047-849C-1989355F74EA}"/>
              </a:ext>
            </a:extLst>
          </p:cNvPr>
          <p:cNvSpPr/>
          <p:nvPr/>
        </p:nvSpPr>
        <p:spPr>
          <a:xfrm>
            <a:off x="5618813" y="3099875"/>
            <a:ext cx="114300" cy="444658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C29395F9-2994-4047-849C-1989355F74EA}"/>
              </a:ext>
            </a:extLst>
          </p:cNvPr>
          <p:cNvSpPr/>
          <p:nvPr/>
        </p:nvSpPr>
        <p:spPr>
          <a:xfrm>
            <a:off x="5618813" y="3864054"/>
            <a:ext cx="114300" cy="444658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C29395F9-2994-4047-849C-1989355F74EA}"/>
              </a:ext>
            </a:extLst>
          </p:cNvPr>
          <p:cNvSpPr/>
          <p:nvPr/>
        </p:nvSpPr>
        <p:spPr>
          <a:xfrm>
            <a:off x="5624225" y="4946401"/>
            <a:ext cx="114300" cy="444658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30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Examples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98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>
            <a:extLst>
              <a:ext uri="{FF2B5EF4-FFF2-40B4-BE49-F238E27FC236}">
                <a16:creationId xmlns:a16="http://schemas.microsoft.com/office/drawing/2014/main" id="{95F59E9B-DE5B-4DCC-9AC0-488C4C7813C6}"/>
              </a:ext>
            </a:extLst>
          </p:cNvPr>
          <p:cNvSpPr/>
          <p:nvPr/>
        </p:nvSpPr>
        <p:spPr>
          <a:xfrm>
            <a:off x="5607054" y="2330306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0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100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0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A014F578-9376-4D60-9991-D8952AACA2C1}"/>
              </a:ext>
            </a:extLst>
          </p:cNvPr>
          <p:cNvSpPr/>
          <p:nvPr/>
        </p:nvSpPr>
        <p:spPr>
          <a:xfrm>
            <a:off x="5607054" y="3320906"/>
            <a:ext cx="114300" cy="381000"/>
          </a:xfrm>
          <a:custGeom>
            <a:avLst/>
            <a:gdLst/>
            <a:ahLst/>
            <a:cxnLst/>
            <a:rect l="l" t="t" r="r" b="b"/>
            <a:pathLst>
              <a:path w="114300" h="381000">
                <a:moveTo>
                  <a:pt x="38100" y="266700"/>
                </a:moveTo>
                <a:lnTo>
                  <a:pt x="0" y="266700"/>
                </a:lnTo>
                <a:lnTo>
                  <a:pt x="57150" y="381000"/>
                </a:lnTo>
                <a:lnTo>
                  <a:pt x="104775" y="285750"/>
                </a:lnTo>
                <a:lnTo>
                  <a:pt x="38100" y="285750"/>
                </a:lnTo>
                <a:lnTo>
                  <a:pt x="38100" y="266700"/>
                </a:lnTo>
                <a:close/>
              </a:path>
              <a:path w="114300" h="381000">
                <a:moveTo>
                  <a:pt x="76200" y="0"/>
                </a:moveTo>
                <a:lnTo>
                  <a:pt x="38100" y="0"/>
                </a:lnTo>
                <a:lnTo>
                  <a:pt x="38100" y="285750"/>
                </a:lnTo>
                <a:lnTo>
                  <a:pt x="76200" y="285750"/>
                </a:lnTo>
                <a:lnTo>
                  <a:pt x="76200" y="0"/>
                </a:lnTo>
                <a:close/>
              </a:path>
              <a:path w="114300" h="381000">
                <a:moveTo>
                  <a:pt x="114300" y="266700"/>
                </a:moveTo>
                <a:lnTo>
                  <a:pt x="76200" y="266700"/>
                </a:lnTo>
                <a:lnTo>
                  <a:pt x="76200" y="285750"/>
                </a:lnTo>
                <a:lnTo>
                  <a:pt x="104775" y="285750"/>
                </a:lnTo>
                <a:lnTo>
                  <a:pt x="11430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48181AF9-5E74-4A4F-B6B3-C6E34CD423D8}"/>
              </a:ext>
            </a:extLst>
          </p:cNvPr>
          <p:cNvSpPr/>
          <p:nvPr/>
        </p:nvSpPr>
        <p:spPr>
          <a:xfrm>
            <a:off x="5607054" y="3930506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0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100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0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77D95CF6-DF79-4479-9313-A36D263A4098}"/>
              </a:ext>
            </a:extLst>
          </p:cNvPr>
          <p:cNvSpPr/>
          <p:nvPr/>
        </p:nvSpPr>
        <p:spPr>
          <a:xfrm>
            <a:off x="5607054" y="4692506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0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100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0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7">
            <a:extLst>
              <a:ext uri="{FF2B5EF4-FFF2-40B4-BE49-F238E27FC236}">
                <a16:creationId xmlns:a16="http://schemas.microsoft.com/office/drawing/2014/main" id="{11032D2B-1E0C-4899-B168-A91F968BFCCF}"/>
              </a:ext>
            </a:extLst>
          </p:cNvPr>
          <p:cNvGrpSpPr/>
          <p:nvPr/>
        </p:nvGrpSpPr>
        <p:grpSpPr>
          <a:xfrm>
            <a:off x="939804" y="1753637"/>
            <a:ext cx="2743200" cy="4214495"/>
            <a:chOff x="1219200" y="1252131"/>
            <a:chExt cx="2743200" cy="4214495"/>
          </a:xfrm>
        </p:grpSpPr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7C88A5D6-8C01-42A1-B7DF-191A5891C93F}"/>
                </a:ext>
              </a:extLst>
            </p:cNvPr>
            <p:cNvSpPr/>
            <p:nvPr/>
          </p:nvSpPr>
          <p:spPr>
            <a:xfrm>
              <a:off x="1219200" y="1252131"/>
              <a:ext cx="2743200" cy="4214495"/>
            </a:xfrm>
            <a:custGeom>
              <a:avLst/>
              <a:gdLst/>
              <a:ahLst/>
              <a:cxnLst/>
              <a:rect l="l" t="t" r="r" b="b"/>
              <a:pathLst>
                <a:path w="2743200" h="4214495">
                  <a:moveTo>
                    <a:pt x="2743200" y="0"/>
                  </a:moveTo>
                  <a:lnTo>
                    <a:pt x="0" y="0"/>
                  </a:lnTo>
                  <a:lnTo>
                    <a:pt x="0" y="4214037"/>
                  </a:lnTo>
                  <a:lnTo>
                    <a:pt x="2743200" y="4214037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E20501F5-F85B-4F97-9AAB-6901E67C88EF}"/>
                </a:ext>
              </a:extLst>
            </p:cNvPr>
            <p:cNvSpPr/>
            <p:nvPr/>
          </p:nvSpPr>
          <p:spPr>
            <a:xfrm>
              <a:off x="2533650" y="1828799"/>
              <a:ext cx="114300" cy="2743200"/>
            </a:xfrm>
            <a:custGeom>
              <a:avLst/>
              <a:gdLst/>
              <a:ahLst/>
              <a:cxnLst/>
              <a:rect l="l" t="t" r="r" b="b"/>
              <a:pathLst>
                <a:path w="114300" h="2743200">
                  <a:moveTo>
                    <a:pt x="114300" y="2628900"/>
                  </a:moveTo>
                  <a:lnTo>
                    <a:pt x="76200" y="2628900"/>
                  </a:lnTo>
                  <a:lnTo>
                    <a:pt x="76200" y="2286000"/>
                  </a:lnTo>
                  <a:lnTo>
                    <a:pt x="38100" y="2286000"/>
                  </a:lnTo>
                  <a:lnTo>
                    <a:pt x="38100" y="2628900"/>
                  </a:lnTo>
                  <a:lnTo>
                    <a:pt x="0" y="2628900"/>
                  </a:lnTo>
                  <a:lnTo>
                    <a:pt x="57150" y="2743200"/>
                  </a:lnTo>
                  <a:lnTo>
                    <a:pt x="104775" y="2647950"/>
                  </a:lnTo>
                  <a:lnTo>
                    <a:pt x="114300" y="2628900"/>
                  </a:lnTo>
                  <a:close/>
                </a:path>
                <a:path w="114300" h="2743200">
                  <a:moveTo>
                    <a:pt x="114300" y="1866900"/>
                  </a:moveTo>
                  <a:lnTo>
                    <a:pt x="76200" y="1866900"/>
                  </a:lnTo>
                  <a:lnTo>
                    <a:pt x="76200" y="1524000"/>
                  </a:lnTo>
                  <a:lnTo>
                    <a:pt x="38100" y="1524000"/>
                  </a:lnTo>
                  <a:lnTo>
                    <a:pt x="38100" y="1866900"/>
                  </a:lnTo>
                  <a:lnTo>
                    <a:pt x="0" y="1866900"/>
                  </a:lnTo>
                  <a:lnTo>
                    <a:pt x="57150" y="1981200"/>
                  </a:lnTo>
                  <a:lnTo>
                    <a:pt x="104775" y="1885950"/>
                  </a:lnTo>
                  <a:lnTo>
                    <a:pt x="114300" y="1866900"/>
                  </a:lnTo>
                  <a:close/>
                </a:path>
                <a:path w="114300" h="2743200">
                  <a:moveTo>
                    <a:pt x="114300" y="1104900"/>
                  </a:moveTo>
                  <a:lnTo>
                    <a:pt x="76200" y="1104900"/>
                  </a:lnTo>
                  <a:lnTo>
                    <a:pt x="76200" y="762000"/>
                  </a:lnTo>
                  <a:lnTo>
                    <a:pt x="38100" y="762000"/>
                  </a:lnTo>
                  <a:lnTo>
                    <a:pt x="38100" y="1104900"/>
                  </a:lnTo>
                  <a:lnTo>
                    <a:pt x="0" y="1104900"/>
                  </a:lnTo>
                  <a:lnTo>
                    <a:pt x="57150" y="1219200"/>
                  </a:lnTo>
                  <a:lnTo>
                    <a:pt x="104775" y="1123950"/>
                  </a:lnTo>
                  <a:lnTo>
                    <a:pt x="114300" y="1104900"/>
                  </a:lnTo>
                  <a:close/>
                </a:path>
                <a:path w="114300" h="2743200">
                  <a:moveTo>
                    <a:pt x="114300" y="342900"/>
                  </a:moveTo>
                  <a:lnTo>
                    <a:pt x="76200" y="342900"/>
                  </a:lnTo>
                  <a:lnTo>
                    <a:pt x="76200" y="0"/>
                  </a:lnTo>
                  <a:lnTo>
                    <a:pt x="38100" y="0"/>
                  </a:lnTo>
                  <a:lnTo>
                    <a:pt x="38100" y="342900"/>
                  </a:ln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5" name="object 10">
            <a:extLst>
              <a:ext uri="{FF2B5EF4-FFF2-40B4-BE49-F238E27FC236}">
                <a16:creationId xmlns:a16="http://schemas.microsoft.com/office/drawing/2014/main" id="{C83D89A1-7267-4171-986A-00DF375F8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176361"/>
              </p:ext>
            </p:extLst>
          </p:nvPr>
        </p:nvGraphicFramePr>
        <p:xfrm>
          <a:off x="935041" y="1563543"/>
          <a:ext cx="6504940" cy="43993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2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33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76605" marR="2159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Classification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89535" marR="82550" algn="ctr">
                        <a:lnSpc>
                          <a:spcPct val="78900"/>
                        </a:lnSpc>
                        <a:spcBef>
                          <a:spcPts val="1340"/>
                        </a:spcBef>
                      </a:pPr>
                      <a:endParaRPr lang="en-US" sz="1800" b="1" spc="-5" dirty="0">
                        <a:solidFill>
                          <a:srgbClr val="44546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89535" marR="82550" algn="ctr">
                        <a:lnSpc>
                          <a:spcPct val="78900"/>
                        </a:lnSpc>
                        <a:spcBef>
                          <a:spcPts val="1340"/>
                        </a:spcBef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Separation 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Boundary /</a:t>
                      </a:r>
                      <a:r>
                        <a:rPr sz="1800" b="1" spc="-8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spc="-30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Tree 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Smooth /</a:t>
                      </a:r>
                      <a:r>
                        <a:rPr sz="1800" b="1" spc="-4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Generative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5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 algn="ctr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42545" marR="21590" algn="ctr">
                        <a:lnSpc>
                          <a:spcPts val="1930"/>
                        </a:lnSpc>
                        <a:spcBef>
                          <a:spcPts val="1495"/>
                        </a:spcBef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 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 F1</a:t>
                      </a:r>
                      <a:r>
                        <a:rPr sz="1800" b="1" spc="-20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857250" marR="21590">
                        <a:lnSpc>
                          <a:spcPts val="1930"/>
                        </a:lnSpc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Many</a:t>
                      </a:r>
                      <a:r>
                        <a:rPr sz="1800" b="1" spc="-10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metric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546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R="67310" algn="ctr">
                        <a:lnSpc>
                          <a:spcPct val="100000"/>
                        </a:lnSpc>
                      </a:pPr>
                      <a:r>
                        <a:rPr sz="1800" b="1" spc="-3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Task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624205" marR="447040" algn="ctr">
                        <a:lnSpc>
                          <a:spcPct val="277800"/>
                        </a:lnSpc>
                      </a:pP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ese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tion 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</a:t>
                      </a:r>
                      <a:r>
                        <a:rPr sz="1800" b="1" spc="-80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Function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19405" marR="205104" algn="ctr">
                        <a:lnSpc>
                          <a:spcPct val="282200"/>
                        </a:lnSpc>
                        <a:spcBef>
                          <a:spcPts val="505"/>
                        </a:spcBef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Searc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/O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pt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imi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sz="1800" b="1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  </a:t>
                      </a: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Models,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87400">
                        <a:lnSpc>
                          <a:spcPts val="1705"/>
                        </a:lnSpc>
                      </a:pPr>
                      <a:r>
                        <a:rPr sz="1800" b="1" spc="-5" dirty="0">
                          <a:solidFill>
                            <a:srgbClr val="44546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Parameters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56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object 14">
            <a:extLst>
              <a:ext uri="{FF2B5EF4-FFF2-40B4-BE49-F238E27FC236}">
                <a16:creationId xmlns:a16="http://schemas.microsoft.com/office/drawing/2014/main" id="{9E289324-F6F0-47AA-AD08-0E2B8923CF47}"/>
              </a:ext>
            </a:extLst>
          </p:cNvPr>
          <p:cNvSpPr txBox="1"/>
          <p:nvPr/>
        </p:nvSpPr>
        <p:spPr>
          <a:xfrm>
            <a:off x="6329568" y="2162779"/>
            <a:ext cx="1598198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pc="-5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</a:t>
            </a:r>
            <a:r>
              <a:rPr lang="en-US" altLang="zh-CN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is</a:t>
            </a:r>
            <a:r>
              <a:rPr lang="en-US" altLang="zh-CN" spc="-150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pc="-5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  <a:r>
              <a:rPr sz="1800" spc="-5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egorical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标题 16">
            <a:extLst>
              <a:ext uri="{FF2B5EF4-FFF2-40B4-BE49-F238E27FC236}">
                <a16:creationId xmlns:a16="http://schemas.microsoft.com/office/drawing/2014/main" id="{BFEADC77-AA5B-449D-A871-924FD815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Today Recap: </a:t>
            </a:r>
            <a:r>
              <a:rPr lang="en-US" altLang="zh-CN" dirty="0"/>
              <a:t>Supervised Classifiers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FEAE0A-4516-4CC7-960C-FBDF51C42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AF9B77-69DE-464F-9D6E-ABCC242CB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2C6CC9-71E8-4E8E-9610-8AA8D6E9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E88C7D1-E542-400F-A3B8-38454BFD36C4}"/>
              </a:ext>
            </a:extLst>
          </p:cNvPr>
          <p:cNvGrpSpPr/>
          <p:nvPr/>
        </p:nvGrpSpPr>
        <p:grpSpPr>
          <a:xfrm>
            <a:off x="893983" y="1503316"/>
            <a:ext cx="2795981" cy="4459594"/>
            <a:chOff x="708646" y="1088760"/>
            <a:chExt cx="2747596" cy="4523451"/>
          </a:xfrm>
        </p:grpSpPr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9AAA365A-8E70-4162-A663-14642D021A5B}"/>
                </a:ext>
              </a:extLst>
            </p:cNvPr>
            <p:cNvSpPr/>
            <p:nvPr/>
          </p:nvSpPr>
          <p:spPr>
            <a:xfrm>
              <a:off x="713042" y="1088760"/>
              <a:ext cx="2743200" cy="4500880"/>
            </a:xfrm>
            <a:custGeom>
              <a:avLst/>
              <a:gdLst/>
              <a:ahLst/>
              <a:cxnLst/>
              <a:rect l="l" t="t" r="r" b="b"/>
              <a:pathLst>
                <a:path w="2743200" h="4500880">
                  <a:moveTo>
                    <a:pt x="2743200" y="0"/>
                  </a:moveTo>
                  <a:lnTo>
                    <a:pt x="0" y="0"/>
                  </a:lnTo>
                  <a:lnTo>
                    <a:pt x="0" y="4500368"/>
                  </a:lnTo>
                  <a:lnTo>
                    <a:pt x="2743200" y="4500368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13ECE6F9-8FE8-406C-871A-9FD65A2E70D4}"/>
                </a:ext>
              </a:extLst>
            </p:cNvPr>
            <p:cNvSpPr/>
            <p:nvPr/>
          </p:nvSpPr>
          <p:spPr>
            <a:xfrm>
              <a:off x="708646" y="1111331"/>
              <a:ext cx="2743200" cy="4500880"/>
            </a:xfrm>
            <a:custGeom>
              <a:avLst/>
              <a:gdLst/>
              <a:ahLst/>
              <a:cxnLst/>
              <a:rect l="l" t="t" r="r" b="b"/>
              <a:pathLst>
                <a:path w="2743200" h="4500880">
                  <a:moveTo>
                    <a:pt x="0" y="0"/>
                  </a:moveTo>
                  <a:lnTo>
                    <a:pt x="2743200" y="0"/>
                  </a:lnTo>
                  <a:lnTo>
                    <a:pt x="2743200" y="4500368"/>
                  </a:lnTo>
                  <a:lnTo>
                    <a:pt x="0" y="450036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C868CA3A-CD9E-4315-AB6A-E32E15643BA5}"/>
                </a:ext>
              </a:extLst>
            </p:cNvPr>
            <p:cNvSpPr txBox="1"/>
            <p:nvPr/>
          </p:nvSpPr>
          <p:spPr>
            <a:xfrm>
              <a:off x="1567426" y="1553971"/>
              <a:ext cx="92329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82955" algn="l"/>
                </a:tabLst>
                <a:defRPr/>
              </a:pPr>
              <a:r>
                <a:rPr kumimoji="0" lang="en-US" altLang="zh-CN" sz="1800" b="1" i="0" u="none" strike="noStrike" kern="1200" cap="none" spc="-13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     </a:t>
              </a:r>
              <a:r>
                <a:rPr kumimoji="0" sz="1800" b="1" i="0" u="none" strike="noStrike" kern="1200" cap="none" spc="-13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</a:t>
              </a: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sk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:	y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AA1F5CF4-8BF8-4BC7-A42D-94BE0134F417}"/>
                </a:ext>
              </a:extLst>
            </p:cNvPr>
            <p:cNvSpPr txBox="1"/>
            <p:nvPr/>
          </p:nvSpPr>
          <p:spPr>
            <a:xfrm>
              <a:off x="1218888" y="2303779"/>
              <a:ext cx="17653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Representation: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DB2F60CE-C07B-4159-88A1-78AC028EEBE0}"/>
                </a:ext>
              </a:extLst>
            </p:cNvPr>
            <p:cNvSpPr txBox="1"/>
            <p:nvPr/>
          </p:nvSpPr>
          <p:spPr>
            <a:xfrm>
              <a:off x="2722090" y="2303779"/>
              <a:ext cx="508634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x,</a:t>
              </a:r>
              <a:r>
                <a:rPr kumimoji="0" sz="1800" b="1" i="0" u="none" strike="noStrike" kern="1200" cap="none" spc="-8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f()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EB77C2B6-2C86-455C-A533-FC6E5B83A33F}"/>
                </a:ext>
              </a:extLst>
            </p:cNvPr>
            <p:cNvSpPr txBox="1"/>
            <p:nvPr/>
          </p:nvSpPr>
          <p:spPr>
            <a:xfrm>
              <a:off x="867729" y="3077971"/>
              <a:ext cx="2411095" cy="146726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942464" algn="l"/>
                </a:tabLst>
                <a:defRPr/>
              </a:pPr>
              <a:r>
                <a:rPr kumimoji="0" lang="en-US" altLang="zh-CN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       </a:t>
              </a: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Score Function:	L()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  <a:p>
              <a:pPr marL="17462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58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Search/Optimization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  <a:p>
              <a:pPr marL="17462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:</a:t>
              </a:r>
              <a:r>
                <a:rPr kumimoji="0" sz="1800" b="1" i="0" u="none" strike="noStrike" kern="1200" cap="none" spc="-1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argmin()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B2C94FBF-5CF5-43EB-ADD7-8E1AC0420BCA}"/>
                </a:ext>
              </a:extLst>
            </p:cNvPr>
            <p:cNvSpPr txBox="1"/>
            <p:nvPr/>
          </p:nvSpPr>
          <p:spPr>
            <a:xfrm>
              <a:off x="1125938" y="5125438"/>
              <a:ext cx="23234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1200" cap="none" spc="-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Models, Parameters</a:t>
              </a:r>
              <a:r>
                <a:rPr kumimoji="0" sz="1800" b="1" i="0" u="none" strike="noStrike" kern="1200" cap="none" spc="-55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: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9838C9D4-EA6D-4EDB-8B95-C214D0FB8826}"/>
                </a:ext>
              </a:extLst>
            </p:cNvPr>
            <p:cNvSpPr/>
            <p:nvPr/>
          </p:nvSpPr>
          <p:spPr>
            <a:xfrm>
              <a:off x="1951041" y="188841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900"/>
                  </a:move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38100" y="361950"/>
                  </a:lnTo>
                  <a:lnTo>
                    <a:pt x="38099" y="342900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50"/>
                  </a:lnTo>
                  <a:lnTo>
                    <a:pt x="76200" y="361950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900"/>
                  </a:moveTo>
                  <a:lnTo>
                    <a:pt x="76199" y="342900"/>
                  </a:lnTo>
                  <a:lnTo>
                    <a:pt x="76200" y="36195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2670C5C9-D9F3-4EA0-BB59-7D64A6E20DCC}"/>
                </a:ext>
              </a:extLst>
            </p:cNvPr>
            <p:cNvSpPr/>
            <p:nvPr/>
          </p:nvSpPr>
          <p:spPr>
            <a:xfrm>
              <a:off x="1951041" y="265041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900"/>
                  </a:move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38100" y="361950"/>
                  </a:lnTo>
                  <a:lnTo>
                    <a:pt x="38099" y="342900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50"/>
                  </a:lnTo>
                  <a:lnTo>
                    <a:pt x="76200" y="361950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900"/>
                  </a:moveTo>
                  <a:lnTo>
                    <a:pt x="76199" y="342900"/>
                  </a:lnTo>
                  <a:lnTo>
                    <a:pt x="76200" y="36195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0B22DFC9-66B2-47E3-AE0B-BF7A49C9516C}"/>
                </a:ext>
              </a:extLst>
            </p:cNvPr>
            <p:cNvSpPr/>
            <p:nvPr/>
          </p:nvSpPr>
          <p:spPr>
            <a:xfrm>
              <a:off x="1951041" y="341241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900"/>
                  </a:moveTo>
                  <a:lnTo>
                    <a:pt x="0" y="342900"/>
                  </a:lnTo>
                  <a:lnTo>
                    <a:pt x="57150" y="457200"/>
                  </a:lnTo>
                  <a:lnTo>
                    <a:pt x="104775" y="361950"/>
                  </a:lnTo>
                  <a:lnTo>
                    <a:pt x="38100" y="361950"/>
                  </a:lnTo>
                  <a:lnTo>
                    <a:pt x="38099" y="342900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50"/>
                  </a:lnTo>
                  <a:lnTo>
                    <a:pt x="76200" y="361950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900"/>
                  </a:moveTo>
                  <a:lnTo>
                    <a:pt x="76199" y="342900"/>
                  </a:lnTo>
                  <a:lnTo>
                    <a:pt x="76200" y="361950"/>
                  </a:lnTo>
                  <a:lnTo>
                    <a:pt x="104775" y="361950"/>
                  </a:lnTo>
                  <a:lnTo>
                    <a:pt x="114300" y="342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723C4B3B-952D-4AE3-831A-9E822CAD2CA9}"/>
                </a:ext>
              </a:extLst>
            </p:cNvPr>
            <p:cNvSpPr/>
            <p:nvPr/>
          </p:nvSpPr>
          <p:spPr>
            <a:xfrm>
              <a:off x="1912941" y="4631932"/>
              <a:ext cx="114300" cy="457200"/>
            </a:xfrm>
            <a:custGeom>
              <a:avLst/>
              <a:gdLst/>
              <a:ahLst/>
              <a:cxnLst/>
              <a:rect l="l" t="t" r="r" b="b"/>
              <a:pathLst>
                <a:path w="114300" h="457200">
                  <a:moveTo>
                    <a:pt x="38099" y="342899"/>
                  </a:moveTo>
                  <a:lnTo>
                    <a:pt x="0" y="342899"/>
                  </a:lnTo>
                  <a:lnTo>
                    <a:pt x="57150" y="457199"/>
                  </a:lnTo>
                  <a:lnTo>
                    <a:pt x="104775" y="361949"/>
                  </a:lnTo>
                  <a:lnTo>
                    <a:pt x="38100" y="361949"/>
                  </a:lnTo>
                  <a:lnTo>
                    <a:pt x="38099" y="342899"/>
                  </a:lnTo>
                  <a:close/>
                </a:path>
                <a:path w="114300" h="457200">
                  <a:moveTo>
                    <a:pt x="76198" y="0"/>
                  </a:moveTo>
                  <a:lnTo>
                    <a:pt x="38098" y="0"/>
                  </a:lnTo>
                  <a:lnTo>
                    <a:pt x="38100" y="361949"/>
                  </a:lnTo>
                  <a:lnTo>
                    <a:pt x="76200" y="361949"/>
                  </a:lnTo>
                  <a:lnTo>
                    <a:pt x="76198" y="0"/>
                  </a:lnTo>
                  <a:close/>
                </a:path>
                <a:path w="114300" h="457200">
                  <a:moveTo>
                    <a:pt x="114300" y="342899"/>
                  </a:moveTo>
                  <a:lnTo>
                    <a:pt x="76199" y="342899"/>
                  </a:lnTo>
                  <a:lnTo>
                    <a:pt x="76200" y="361949"/>
                  </a:lnTo>
                  <a:lnTo>
                    <a:pt x="104775" y="361949"/>
                  </a:lnTo>
                  <a:lnTo>
                    <a:pt x="114300" y="3428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129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Calibri" panose="020F0502020204030204"/>
                <a:sym typeface="+mn-ea"/>
              </a:rPr>
              <a:t>https://qiyanjun.github.io/2019f-UVA-CS6316-MachineLearning/</a:t>
            </a:r>
          </a:p>
          <a:p>
            <a:r>
              <a:rPr lang="en-US" altLang="zh-CN" dirty="0"/>
              <a:t>https://www.wikipedia.org/</a:t>
            </a:r>
            <a:endParaRPr lang="en-US" altLang="zh-CN" dirty="0">
              <a:cs typeface="Calibri" panose="020F0502020204030204"/>
              <a:sym typeface="+mn-ea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42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6"/>
          <p:cNvSpPr>
            <a:spLocks noGrp="1"/>
          </p:cNvSpPr>
          <p:nvPr>
            <p:ph type="ctrTitle"/>
          </p:nvPr>
        </p:nvSpPr>
        <p:spPr>
          <a:xfrm>
            <a:off x="1143000" y="1699022"/>
            <a:ext cx="6858000" cy="1790700"/>
          </a:xfrm>
        </p:spPr>
        <p:txBody>
          <a:bodyPr/>
          <a:lstStyle/>
          <a:p>
            <a:r>
              <a:rPr lang="en-US" altLang="zh-CN" i="1" dirty="0"/>
              <a:t>Thanks for listening</a:t>
            </a:r>
            <a:endParaRPr lang="zh-CN" altLang="en-US" i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47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 noGrp="1"/>
          </p:cNvSpPr>
          <p:nvPr/>
        </p:nvSpPr>
        <p:spPr>
          <a:xfrm>
            <a:off x="5453146" y="391159"/>
            <a:ext cx="2338705" cy="981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rgbClr val="44546A"/>
                </a:solidFill>
                <a:latin typeface="Calibri" panose="020B0604020202020204"/>
                <a:ea typeface="+mj-ea"/>
                <a:cs typeface="Calibri" panose="020B0604020202020204"/>
              </a:defRPr>
            </a:lvl1pPr>
          </a:lstStyle>
          <a:p>
            <a:pPr marL="12700">
              <a:lnSpc>
                <a:spcPts val="3780"/>
              </a:lnSpc>
              <a:spcBef>
                <a:spcPts val="100"/>
              </a:spcBef>
            </a:pPr>
            <a:r>
              <a:rPr sz="2800" b="0" dirty="0">
                <a:solidFill>
                  <a:srgbClr val="000000"/>
                </a:solidFill>
                <a:latin typeface="+mn-lt"/>
                <a:cs typeface="+mj-lt"/>
              </a:rPr>
              <a:t>A</a:t>
            </a:r>
            <a:r>
              <a:rPr sz="2800" b="0" spc="-5" dirty="0">
                <a:solidFill>
                  <a:srgbClr val="000000"/>
                </a:solidFill>
                <a:latin typeface="+mn-lt"/>
                <a:cs typeface="+mj-lt"/>
              </a:rPr>
              <a:t> </a:t>
            </a:r>
            <a:r>
              <a:rPr sz="2800" b="0" spc="-20" dirty="0">
                <a:solidFill>
                  <a:srgbClr val="000000"/>
                </a:solidFill>
                <a:latin typeface="+mn-lt"/>
                <a:cs typeface="+mj-lt"/>
              </a:rPr>
              <a:t>Dataset</a:t>
            </a:r>
            <a:endParaRPr sz="2800" dirty="0">
              <a:latin typeface="+mn-lt"/>
              <a:cs typeface="+mj-lt"/>
            </a:endParaRPr>
          </a:p>
          <a:p>
            <a:pPr marL="12700">
              <a:lnSpc>
                <a:spcPts val="3780"/>
              </a:lnSpc>
            </a:pPr>
            <a:r>
              <a:rPr sz="2800" b="0" spc="-25" dirty="0">
                <a:solidFill>
                  <a:srgbClr val="000000"/>
                </a:solidFill>
                <a:latin typeface="+mn-lt"/>
                <a:cs typeface="+mj-lt"/>
              </a:rPr>
              <a:t>for</a:t>
            </a:r>
            <a:r>
              <a:rPr sz="2800" b="0" spc="-70" dirty="0">
                <a:solidFill>
                  <a:srgbClr val="000000"/>
                </a:solidFill>
                <a:latin typeface="+mn-lt"/>
                <a:cs typeface="+mj-lt"/>
              </a:rPr>
              <a:t> </a:t>
            </a:r>
            <a:r>
              <a:rPr sz="2800" b="0" spc="-15" dirty="0">
                <a:solidFill>
                  <a:srgbClr val="FF0000"/>
                </a:solidFill>
                <a:latin typeface="+mn-lt"/>
                <a:cs typeface="+mj-lt"/>
              </a:rPr>
              <a:t>regression</a:t>
            </a:r>
            <a:endParaRPr sz="2800" dirty="0">
              <a:latin typeface="+mn-lt"/>
              <a:cs typeface="+mj-lt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1565983" y="305832"/>
            <a:ext cx="3213099" cy="3759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5742957" y="2283101"/>
            <a:ext cx="2417585" cy="421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6383545" y="2192704"/>
            <a:ext cx="479756" cy="609600"/>
          </a:xfrm>
          <a:custGeom>
            <a:avLst/>
            <a:gdLst/>
            <a:ahLst/>
            <a:cxnLst/>
            <a:rect l="l" t="t" r="r" b="b"/>
            <a:pathLst>
              <a:path w="553720" h="609600">
                <a:moveTo>
                  <a:pt x="0" y="92220"/>
                </a:moveTo>
                <a:lnTo>
                  <a:pt x="7247" y="56324"/>
                </a:lnTo>
                <a:lnTo>
                  <a:pt x="27010" y="27010"/>
                </a:lnTo>
                <a:lnTo>
                  <a:pt x="56324" y="7247"/>
                </a:lnTo>
                <a:lnTo>
                  <a:pt x="92220" y="0"/>
                </a:lnTo>
                <a:lnTo>
                  <a:pt x="461091" y="0"/>
                </a:lnTo>
                <a:lnTo>
                  <a:pt x="496987" y="7247"/>
                </a:lnTo>
                <a:lnTo>
                  <a:pt x="526301" y="27010"/>
                </a:lnTo>
                <a:lnTo>
                  <a:pt x="546064" y="56324"/>
                </a:lnTo>
                <a:lnTo>
                  <a:pt x="553312" y="92220"/>
                </a:lnTo>
                <a:lnTo>
                  <a:pt x="553312" y="517379"/>
                </a:lnTo>
                <a:lnTo>
                  <a:pt x="546064" y="553275"/>
                </a:lnTo>
                <a:lnTo>
                  <a:pt x="526301" y="582589"/>
                </a:lnTo>
                <a:lnTo>
                  <a:pt x="496987" y="602352"/>
                </a:lnTo>
                <a:lnTo>
                  <a:pt x="461091" y="609600"/>
                </a:lnTo>
                <a:lnTo>
                  <a:pt x="92220" y="609600"/>
                </a:lnTo>
                <a:lnTo>
                  <a:pt x="56324" y="602352"/>
                </a:lnTo>
                <a:lnTo>
                  <a:pt x="27010" y="582589"/>
                </a:lnTo>
                <a:lnTo>
                  <a:pt x="7247" y="553275"/>
                </a:lnTo>
                <a:lnTo>
                  <a:pt x="0" y="517379"/>
                </a:lnTo>
                <a:lnTo>
                  <a:pt x="0" y="9222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7738819" y="2199902"/>
            <a:ext cx="479757" cy="609600"/>
          </a:xfrm>
          <a:custGeom>
            <a:avLst/>
            <a:gdLst/>
            <a:ahLst/>
            <a:cxnLst/>
            <a:rect l="l" t="t" r="r" b="b"/>
            <a:pathLst>
              <a:path w="602615" h="609600">
                <a:moveTo>
                  <a:pt x="0" y="100425"/>
                </a:moveTo>
                <a:lnTo>
                  <a:pt x="7891" y="61335"/>
                </a:lnTo>
                <a:lnTo>
                  <a:pt x="29413" y="29413"/>
                </a:lnTo>
                <a:lnTo>
                  <a:pt x="61335" y="7891"/>
                </a:lnTo>
                <a:lnTo>
                  <a:pt x="100425" y="0"/>
                </a:lnTo>
                <a:lnTo>
                  <a:pt x="502114" y="0"/>
                </a:lnTo>
                <a:lnTo>
                  <a:pt x="541204" y="7891"/>
                </a:lnTo>
                <a:lnTo>
                  <a:pt x="573126" y="29413"/>
                </a:lnTo>
                <a:lnTo>
                  <a:pt x="594648" y="61335"/>
                </a:lnTo>
                <a:lnTo>
                  <a:pt x="602540" y="100425"/>
                </a:lnTo>
                <a:lnTo>
                  <a:pt x="602540" y="509174"/>
                </a:lnTo>
                <a:lnTo>
                  <a:pt x="594648" y="548264"/>
                </a:lnTo>
                <a:lnTo>
                  <a:pt x="573126" y="580186"/>
                </a:lnTo>
                <a:lnTo>
                  <a:pt x="541204" y="601708"/>
                </a:lnTo>
                <a:lnTo>
                  <a:pt x="502114" y="609600"/>
                </a:lnTo>
                <a:lnTo>
                  <a:pt x="100425" y="609600"/>
                </a:lnTo>
                <a:lnTo>
                  <a:pt x="61335" y="601708"/>
                </a:lnTo>
                <a:lnTo>
                  <a:pt x="29413" y="580186"/>
                </a:lnTo>
                <a:lnTo>
                  <a:pt x="7891" y="548264"/>
                </a:lnTo>
                <a:lnTo>
                  <a:pt x="0" y="509174"/>
                </a:lnTo>
                <a:lnTo>
                  <a:pt x="0" y="100425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1505055" y="600472"/>
            <a:ext cx="407670" cy="3642360"/>
          </a:xfrm>
          <a:custGeom>
            <a:avLst/>
            <a:gdLst/>
            <a:ahLst/>
            <a:cxnLst/>
            <a:rect l="l" t="t" r="r" b="b"/>
            <a:pathLst>
              <a:path w="407669" h="3642360">
                <a:moveTo>
                  <a:pt x="339680" y="0"/>
                </a:moveTo>
                <a:lnTo>
                  <a:pt x="67941" y="0"/>
                </a:lnTo>
                <a:lnTo>
                  <a:pt x="41495" y="5339"/>
                </a:lnTo>
                <a:lnTo>
                  <a:pt x="19899" y="19899"/>
                </a:lnTo>
                <a:lnTo>
                  <a:pt x="5339" y="41494"/>
                </a:lnTo>
                <a:lnTo>
                  <a:pt x="0" y="67939"/>
                </a:lnTo>
                <a:lnTo>
                  <a:pt x="0" y="3574420"/>
                </a:lnTo>
                <a:lnTo>
                  <a:pt x="5339" y="3600865"/>
                </a:lnTo>
                <a:lnTo>
                  <a:pt x="19899" y="3622460"/>
                </a:lnTo>
                <a:lnTo>
                  <a:pt x="41495" y="3637020"/>
                </a:lnTo>
                <a:lnTo>
                  <a:pt x="67941" y="3642360"/>
                </a:lnTo>
                <a:lnTo>
                  <a:pt x="339680" y="3642360"/>
                </a:lnTo>
                <a:lnTo>
                  <a:pt x="366125" y="3637020"/>
                </a:lnTo>
                <a:lnTo>
                  <a:pt x="387721" y="3622460"/>
                </a:lnTo>
                <a:lnTo>
                  <a:pt x="402281" y="3600865"/>
                </a:lnTo>
                <a:lnTo>
                  <a:pt x="407620" y="3574420"/>
                </a:lnTo>
                <a:lnTo>
                  <a:pt x="407620" y="67939"/>
                </a:lnTo>
                <a:lnTo>
                  <a:pt x="402281" y="41494"/>
                </a:lnTo>
                <a:lnTo>
                  <a:pt x="387721" y="19899"/>
                </a:lnTo>
                <a:lnTo>
                  <a:pt x="366125" y="5339"/>
                </a:lnTo>
                <a:lnTo>
                  <a:pt x="3396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6406410" y="2809502"/>
            <a:ext cx="1959610" cy="1438275"/>
          </a:xfrm>
          <a:custGeom>
            <a:avLst/>
            <a:gdLst/>
            <a:ahLst/>
            <a:cxnLst/>
            <a:rect l="l" t="t" r="r" b="b"/>
            <a:pathLst>
              <a:path w="1959609" h="1438275">
                <a:moveTo>
                  <a:pt x="1621874" y="0"/>
                </a:moveTo>
                <a:lnTo>
                  <a:pt x="1201642" y="286763"/>
                </a:lnTo>
                <a:lnTo>
                  <a:pt x="1148508" y="280322"/>
                </a:lnTo>
                <a:lnTo>
                  <a:pt x="1095284" y="275666"/>
                </a:lnTo>
                <a:lnTo>
                  <a:pt x="1042079" y="272770"/>
                </a:lnTo>
                <a:lnTo>
                  <a:pt x="988999" y="271610"/>
                </a:lnTo>
                <a:lnTo>
                  <a:pt x="936152" y="272160"/>
                </a:lnTo>
                <a:lnTo>
                  <a:pt x="883646" y="274397"/>
                </a:lnTo>
                <a:lnTo>
                  <a:pt x="831590" y="278296"/>
                </a:lnTo>
                <a:lnTo>
                  <a:pt x="780091" y="283832"/>
                </a:lnTo>
                <a:lnTo>
                  <a:pt x="729256" y="290981"/>
                </a:lnTo>
                <a:lnTo>
                  <a:pt x="679194" y="299718"/>
                </a:lnTo>
                <a:lnTo>
                  <a:pt x="630012" y="310020"/>
                </a:lnTo>
                <a:lnTo>
                  <a:pt x="581819" y="321860"/>
                </a:lnTo>
                <a:lnTo>
                  <a:pt x="534722" y="335215"/>
                </a:lnTo>
                <a:lnTo>
                  <a:pt x="488829" y="350061"/>
                </a:lnTo>
                <a:lnTo>
                  <a:pt x="444247" y="366372"/>
                </a:lnTo>
                <a:lnTo>
                  <a:pt x="401085" y="384125"/>
                </a:lnTo>
                <a:lnTo>
                  <a:pt x="359450" y="403294"/>
                </a:lnTo>
                <a:lnTo>
                  <a:pt x="319451" y="423856"/>
                </a:lnTo>
                <a:lnTo>
                  <a:pt x="281195" y="445785"/>
                </a:lnTo>
                <a:lnTo>
                  <a:pt x="244790" y="469058"/>
                </a:lnTo>
                <a:lnTo>
                  <a:pt x="210343" y="493649"/>
                </a:lnTo>
                <a:lnTo>
                  <a:pt x="177963" y="519534"/>
                </a:lnTo>
                <a:lnTo>
                  <a:pt x="142633" y="551620"/>
                </a:lnTo>
                <a:lnTo>
                  <a:pt x="111284" y="584561"/>
                </a:lnTo>
                <a:lnTo>
                  <a:pt x="83883" y="618250"/>
                </a:lnTo>
                <a:lnTo>
                  <a:pt x="60399" y="652579"/>
                </a:lnTo>
                <a:lnTo>
                  <a:pt x="40801" y="687442"/>
                </a:lnTo>
                <a:lnTo>
                  <a:pt x="25058" y="722732"/>
                </a:lnTo>
                <a:lnTo>
                  <a:pt x="5008" y="794163"/>
                </a:lnTo>
                <a:lnTo>
                  <a:pt x="0" y="866015"/>
                </a:lnTo>
                <a:lnTo>
                  <a:pt x="3057" y="901832"/>
                </a:lnTo>
                <a:lnTo>
                  <a:pt x="20137" y="972711"/>
                </a:lnTo>
                <a:lnTo>
                  <a:pt x="51629" y="1041871"/>
                </a:lnTo>
                <a:lnTo>
                  <a:pt x="72701" y="1075539"/>
                </a:lnTo>
                <a:lnTo>
                  <a:pt x="97282" y="1108456"/>
                </a:lnTo>
                <a:lnTo>
                  <a:pt x="125339" y="1140515"/>
                </a:lnTo>
                <a:lnTo>
                  <a:pt x="156843" y="1171608"/>
                </a:lnTo>
                <a:lnTo>
                  <a:pt x="191761" y="1201630"/>
                </a:lnTo>
                <a:lnTo>
                  <a:pt x="230062" y="1230473"/>
                </a:lnTo>
                <a:lnTo>
                  <a:pt x="271715" y="1258029"/>
                </a:lnTo>
                <a:lnTo>
                  <a:pt x="316688" y="1284192"/>
                </a:lnTo>
                <a:lnTo>
                  <a:pt x="364949" y="1308855"/>
                </a:lnTo>
                <a:lnTo>
                  <a:pt x="416468" y="1331911"/>
                </a:lnTo>
                <a:lnTo>
                  <a:pt x="461292" y="1349597"/>
                </a:lnTo>
                <a:lnTo>
                  <a:pt x="507135" y="1365636"/>
                </a:lnTo>
                <a:lnTo>
                  <a:pt x="553892" y="1380040"/>
                </a:lnTo>
                <a:lnTo>
                  <a:pt x="601459" y="1392817"/>
                </a:lnTo>
                <a:lnTo>
                  <a:pt x="649732" y="1403980"/>
                </a:lnTo>
                <a:lnTo>
                  <a:pt x="698607" y="1413539"/>
                </a:lnTo>
                <a:lnTo>
                  <a:pt x="747979" y="1421506"/>
                </a:lnTo>
                <a:lnTo>
                  <a:pt x="797745" y="1427890"/>
                </a:lnTo>
                <a:lnTo>
                  <a:pt x="847801" y="1432703"/>
                </a:lnTo>
                <a:lnTo>
                  <a:pt x="898042" y="1435955"/>
                </a:lnTo>
                <a:lnTo>
                  <a:pt x="948364" y="1437658"/>
                </a:lnTo>
                <a:lnTo>
                  <a:pt x="998664" y="1437822"/>
                </a:lnTo>
                <a:lnTo>
                  <a:pt x="1048837" y="1436458"/>
                </a:lnTo>
                <a:lnTo>
                  <a:pt x="1098779" y="1433576"/>
                </a:lnTo>
                <a:lnTo>
                  <a:pt x="1148386" y="1429189"/>
                </a:lnTo>
                <a:lnTo>
                  <a:pt x="1197554" y="1423305"/>
                </a:lnTo>
                <a:lnTo>
                  <a:pt x="1246179" y="1415937"/>
                </a:lnTo>
                <a:lnTo>
                  <a:pt x="1294156" y="1407096"/>
                </a:lnTo>
                <a:lnTo>
                  <a:pt x="1341383" y="1396791"/>
                </a:lnTo>
                <a:lnTo>
                  <a:pt x="1387753" y="1385033"/>
                </a:lnTo>
                <a:lnTo>
                  <a:pt x="1433165" y="1371835"/>
                </a:lnTo>
                <a:lnTo>
                  <a:pt x="1477512" y="1357206"/>
                </a:lnTo>
                <a:lnTo>
                  <a:pt x="1520692" y="1341157"/>
                </a:lnTo>
                <a:lnTo>
                  <a:pt x="1562600" y="1323699"/>
                </a:lnTo>
                <a:lnTo>
                  <a:pt x="1603133" y="1304843"/>
                </a:lnTo>
                <a:lnTo>
                  <a:pt x="1642185" y="1284599"/>
                </a:lnTo>
                <a:lnTo>
                  <a:pt x="1679653" y="1262979"/>
                </a:lnTo>
                <a:lnTo>
                  <a:pt x="1715433" y="1239994"/>
                </a:lnTo>
                <a:lnTo>
                  <a:pt x="1749421" y="1215654"/>
                </a:lnTo>
                <a:lnTo>
                  <a:pt x="1781512" y="1189969"/>
                </a:lnTo>
                <a:lnTo>
                  <a:pt x="1816842" y="1157883"/>
                </a:lnTo>
                <a:lnTo>
                  <a:pt x="1848191" y="1124942"/>
                </a:lnTo>
                <a:lnTo>
                  <a:pt x="1875592" y="1091253"/>
                </a:lnTo>
                <a:lnTo>
                  <a:pt x="1899076" y="1056923"/>
                </a:lnTo>
                <a:lnTo>
                  <a:pt x="1918673" y="1022060"/>
                </a:lnTo>
                <a:lnTo>
                  <a:pt x="1934417" y="986771"/>
                </a:lnTo>
                <a:lnTo>
                  <a:pt x="1954466" y="915340"/>
                </a:lnTo>
                <a:lnTo>
                  <a:pt x="1959475" y="843488"/>
                </a:lnTo>
                <a:lnTo>
                  <a:pt x="1956418" y="807671"/>
                </a:lnTo>
                <a:lnTo>
                  <a:pt x="1939338" y="736792"/>
                </a:lnTo>
                <a:lnTo>
                  <a:pt x="1907846" y="667631"/>
                </a:lnTo>
                <a:lnTo>
                  <a:pt x="1886774" y="633964"/>
                </a:lnTo>
                <a:lnTo>
                  <a:pt x="1862193" y="601047"/>
                </a:lnTo>
                <a:lnTo>
                  <a:pt x="1834135" y="568988"/>
                </a:lnTo>
                <a:lnTo>
                  <a:pt x="1802631" y="537894"/>
                </a:lnTo>
                <a:lnTo>
                  <a:pt x="1767713" y="507873"/>
                </a:lnTo>
                <a:lnTo>
                  <a:pt x="1729412" y="479030"/>
                </a:lnTo>
                <a:lnTo>
                  <a:pt x="1687759" y="451474"/>
                </a:lnTo>
                <a:lnTo>
                  <a:pt x="1642786" y="425311"/>
                </a:lnTo>
                <a:lnTo>
                  <a:pt x="1594525" y="400648"/>
                </a:lnTo>
                <a:lnTo>
                  <a:pt x="1543006" y="377592"/>
                </a:lnTo>
                <a:lnTo>
                  <a:pt x="162187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 txBox="1"/>
          <p:nvPr/>
        </p:nvSpPr>
        <p:spPr>
          <a:xfrm>
            <a:off x="535938" y="3177540"/>
            <a:ext cx="7411720" cy="2898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50940" marR="5080" algn="ctr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0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000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000" spc="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0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0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nuous  </a:t>
            </a:r>
            <a:r>
              <a:rPr sz="20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valued  </a:t>
            </a:r>
            <a:r>
              <a:rPr sz="20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variable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84150" indent="-171450">
              <a:lnSpc>
                <a:spcPct val="100000"/>
              </a:lnSpc>
              <a:buFont typeface="Calibri" panose="020B0604020202020204"/>
              <a:buChar char="•"/>
              <a:tabLst>
                <a:tab pos="184150" algn="l"/>
              </a:tabLst>
            </a:pPr>
            <a:r>
              <a:rPr sz="2000" b="1" i="1" spc="-10" dirty="0">
                <a:latin typeface="Calibri" panose="020F0502020204030204"/>
                <a:cs typeface="Calibri" panose="020F0502020204030204"/>
              </a:rPr>
              <a:t>Data</a:t>
            </a:r>
            <a:r>
              <a:rPr sz="2000" i="1" spc="-10" dirty="0">
                <a:latin typeface="Calibri" panose="020F0502020204030204"/>
                <a:cs typeface="Calibri" panose="020F0502020204030204"/>
              </a:rPr>
              <a:t>/points/instances/examples/samples/records</a:t>
            </a:r>
            <a:r>
              <a:rPr sz="2000" i="1" spc="-10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: </a:t>
            </a:r>
            <a:r>
              <a:rPr sz="2000" i="1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[ </a:t>
            </a:r>
            <a:r>
              <a:rPr sz="2000" i="1" spc="-10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rows</a:t>
            </a:r>
            <a:r>
              <a:rPr sz="2000" i="1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 ]</a:t>
            </a:r>
          </a:p>
          <a:p>
            <a:pPr marL="184150" marR="1462405" indent="-171450">
              <a:lnSpc>
                <a:spcPts val="1800"/>
              </a:lnSpc>
              <a:spcBef>
                <a:spcPts val="735"/>
              </a:spcBef>
              <a:buFont typeface="Calibri" panose="020B0604020202020204"/>
              <a:buChar char="•"/>
              <a:tabLst>
                <a:tab pos="184150" algn="l"/>
              </a:tabLst>
            </a:pPr>
            <a:r>
              <a:rPr sz="2000" b="1" i="1" spc="-5" dirty="0">
                <a:latin typeface="Calibri" panose="020F0502020204030204"/>
                <a:cs typeface="Calibri" panose="020F0502020204030204"/>
              </a:rPr>
              <a:t>Features</a:t>
            </a:r>
            <a:r>
              <a:rPr sz="2000" i="1" spc="-5" dirty="0">
                <a:latin typeface="Calibri" panose="020F0502020204030204"/>
                <a:cs typeface="Calibri" panose="020F0502020204030204"/>
              </a:rPr>
              <a:t>/attributes/dimensions/independent  variables/covariates/predictors/regressors: </a:t>
            </a:r>
            <a:r>
              <a:rPr sz="2000" i="1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[ </a:t>
            </a:r>
            <a:r>
              <a:rPr sz="2000" i="1" spc="-5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columns, </a:t>
            </a:r>
            <a:r>
              <a:rPr sz="2000" i="1" spc="-15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except </a:t>
            </a:r>
            <a:r>
              <a:rPr sz="2000" i="1" spc="-5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000" i="1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i="1" spc="-10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last]</a:t>
            </a:r>
            <a:endParaRPr sz="2000" i="1" dirty="0">
              <a:solidFill>
                <a:schemeClr val="accent5"/>
              </a:solidFill>
              <a:latin typeface="Calibri" panose="020F0502020204030204"/>
              <a:cs typeface="Calibri" panose="020F0502020204030204"/>
            </a:endParaRPr>
          </a:p>
          <a:p>
            <a:pPr marL="184150" marR="309880" indent="-171450">
              <a:lnSpc>
                <a:spcPts val="1700"/>
              </a:lnSpc>
              <a:spcBef>
                <a:spcPts val="775"/>
              </a:spcBef>
              <a:buFont typeface="Calibri" panose="020B0604020202020204"/>
              <a:buChar char="•"/>
              <a:tabLst>
                <a:tab pos="184150" algn="l"/>
              </a:tabLst>
            </a:pPr>
            <a:r>
              <a:rPr sz="2000" b="1" i="1" spc="-10" dirty="0">
                <a:latin typeface="Calibri" panose="020F0502020204030204"/>
                <a:cs typeface="Calibri" panose="020F0502020204030204"/>
              </a:rPr>
              <a:t>Target</a:t>
            </a:r>
            <a:r>
              <a:rPr sz="2000" i="1" spc="-10" dirty="0">
                <a:latin typeface="Calibri" panose="020F0502020204030204"/>
                <a:cs typeface="Calibri" panose="020F0502020204030204"/>
              </a:rPr>
              <a:t>/outcome/response/label/dependent variable: </a:t>
            </a:r>
            <a:r>
              <a:rPr sz="2000" i="1" spc="-5" dirty="0">
                <a:latin typeface="Calibri" panose="020F0502020204030204"/>
                <a:cs typeface="Calibri" panose="020F0502020204030204"/>
              </a:rPr>
              <a:t>special column </a:t>
            </a:r>
            <a:r>
              <a:rPr sz="2000" i="1" spc="-10" dirty="0">
                <a:latin typeface="Calibri" panose="020F0502020204030204"/>
                <a:cs typeface="Calibri" panose="020F0502020204030204"/>
              </a:rPr>
              <a:t>to </a:t>
            </a:r>
            <a:r>
              <a:rPr sz="2000" i="1" spc="-5" dirty="0">
                <a:latin typeface="Calibri" panose="020F0502020204030204"/>
                <a:cs typeface="Calibri" panose="020F0502020204030204"/>
              </a:rPr>
              <a:t>be </a:t>
            </a:r>
            <a:r>
              <a:rPr sz="2000" i="1" spc="-10" dirty="0">
                <a:latin typeface="Calibri" panose="020F0502020204030204"/>
                <a:cs typeface="Calibri" panose="020F0502020204030204"/>
              </a:rPr>
              <a:t>predicted </a:t>
            </a:r>
            <a:r>
              <a:rPr sz="2000" i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000" i="1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[ </a:t>
            </a:r>
            <a:r>
              <a:rPr sz="2000" i="1" spc="-10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last </a:t>
            </a:r>
            <a:r>
              <a:rPr sz="2000" i="1" spc="-5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column </a:t>
            </a:r>
            <a:r>
              <a:rPr sz="2000" i="1" dirty="0">
                <a:solidFill>
                  <a:schemeClr val="accent5"/>
                </a:solidFill>
                <a:latin typeface="Calibri" panose="020F0502020204030204"/>
                <a:cs typeface="Calibri" panose="020F0502020204030204"/>
              </a:rPr>
              <a:t>]</a:t>
            </a:r>
          </a:p>
        </p:txBody>
      </p:sp>
      <p:sp>
        <p:nvSpPr>
          <p:cNvPr id="16" name="日期占位符 3">
            <a:extLst>
              <a:ext uri="{FF2B5EF4-FFF2-40B4-BE49-F238E27FC236}">
                <a16:creationId xmlns:a16="http://schemas.microsoft.com/office/drawing/2014/main" id="{BB425360-BDA9-47D5-840D-D331ECBC8D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0522F91A-AD11-4F46-9FCC-DC1C2196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6739FB4A-85A0-46EE-9BA4-D3DAF90FD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5E1FB758-60BF-4E88-A44B-832C9297871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Many Variants </a:t>
            </a:r>
            <a:r>
              <a:rPr lang="en-US" altLang="zh-CN" dirty="0" err="1"/>
              <a:t>w.r.t.</a:t>
            </a:r>
            <a:r>
              <a:rPr lang="en-US" altLang="zh-CN" dirty="0"/>
              <a:t> 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D64BF-7788-47E1-8B69-468F90CAA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4150" indent="-171450">
              <a:lnSpc>
                <a:spcPct val="100000"/>
              </a:lnSpc>
              <a:spcBef>
                <a:spcPts val="6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dirty="0">
                <a:latin typeface="Calibri"/>
                <a:cs typeface="Calibri"/>
              </a:rPr>
              <a:t>Binary</a:t>
            </a:r>
            <a:r>
              <a:rPr lang="en-US" altLang="zh-CN" spc="-10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Multi-class</a:t>
            </a:r>
            <a:r>
              <a:rPr lang="en-US" altLang="zh-CN" spc="-3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10" dirty="0">
                <a:latin typeface="Calibri"/>
                <a:cs typeface="Calibri"/>
              </a:rPr>
              <a:t>Hierarchical</a:t>
            </a:r>
            <a:r>
              <a:rPr lang="en-US" altLang="zh-CN" spc="-4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48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Multi-label</a:t>
            </a:r>
            <a:r>
              <a:rPr lang="en-US" altLang="zh-CN" spc="-2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Classification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spc="-5" dirty="0">
                <a:latin typeface="Calibri"/>
                <a:cs typeface="Calibri"/>
              </a:rPr>
              <a:t>Structured</a:t>
            </a:r>
            <a:r>
              <a:rPr lang="en-US" altLang="zh-CN" spc="-15" dirty="0">
                <a:latin typeface="Calibri"/>
                <a:cs typeface="Calibri"/>
              </a:rPr>
              <a:t> </a:t>
            </a:r>
            <a:r>
              <a:rPr lang="en-US" altLang="zh-CN" spc="-5" dirty="0">
                <a:latin typeface="Calibri"/>
                <a:cs typeface="Calibri"/>
              </a:rPr>
              <a:t>Predictions</a:t>
            </a:r>
            <a:endParaRPr lang="en-US" altLang="zh-CN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80"/>
              </a:spcBef>
              <a:buFont typeface="Calibri"/>
              <a:buChar char="•"/>
              <a:tabLst>
                <a:tab pos="184150" algn="l"/>
              </a:tabLst>
            </a:pPr>
            <a:r>
              <a:rPr lang="en-US" altLang="zh-CN" dirty="0">
                <a:latin typeface="Calibri"/>
                <a:cs typeface="Calibri"/>
              </a:rPr>
              <a:t>……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40AD22F-0DD3-4DEC-BF59-0A56DDE96AC9}"/>
              </a:ext>
            </a:extLst>
          </p:cNvPr>
          <p:cNvSpPr/>
          <p:nvPr/>
        </p:nvSpPr>
        <p:spPr>
          <a:xfrm>
            <a:off x="36830" y="1697106"/>
            <a:ext cx="591820" cy="358140"/>
          </a:xfrm>
          <a:custGeom>
            <a:avLst/>
            <a:gdLst/>
            <a:ahLst/>
            <a:cxnLst/>
            <a:rect l="l" t="t" r="r" b="b"/>
            <a:pathLst>
              <a:path w="591819" h="358139">
                <a:moveTo>
                  <a:pt x="413054" y="0"/>
                </a:moveTo>
                <a:lnTo>
                  <a:pt x="413054" y="89386"/>
                </a:lnTo>
                <a:lnTo>
                  <a:pt x="0" y="89386"/>
                </a:lnTo>
                <a:lnTo>
                  <a:pt x="0" y="268156"/>
                </a:lnTo>
                <a:lnTo>
                  <a:pt x="413054" y="268156"/>
                </a:lnTo>
                <a:lnTo>
                  <a:pt x="413054" y="357541"/>
                </a:lnTo>
                <a:lnTo>
                  <a:pt x="591825" y="178771"/>
                </a:lnTo>
                <a:lnTo>
                  <a:pt x="413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833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D69BC-F3A3-407E-A6BD-7D660158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17" y="446488"/>
            <a:ext cx="8677266" cy="622193"/>
          </a:xfrm>
        </p:spPr>
        <p:txBody>
          <a:bodyPr/>
          <a:lstStyle/>
          <a:p>
            <a:r>
              <a:rPr lang="en-US" altLang="zh-CN" sz="3200" dirty="0"/>
              <a:t>e.g.(1) Text Review-based Sentiment Classification </a:t>
            </a:r>
            <a:endParaRPr lang="zh-CN" altLang="en-US" sz="32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065EE9-7DF8-4486-848E-50A33320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C67317-39E5-4F35-A704-C992E2BAB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E9EADE-48BC-4F13-B395-7D6345F8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17" name="table">
            <a:extLst>
              <a:ext uri="{FF2B5EF4-FFF2-40B4-BE49-F238E27FC236}">
                <a16:creationId xmlns:a16="http://schemas.microsoft.com/office/drawing/2014/main" id="{F9036BDE-FC3A-4931-BA2C-BBB826F69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17" y="1887012"/>
            <a:ext cx="4270759" cy="2812342"/>
          </a:xfrm>
          <a:prstGeom prst="rect">
            <a:avLst/>
          </a:prstGeom>
        </p:spPr>
      </p:pic>
      <p:sp>
        <p:nvSpPr>
          <p:cNvPr id="18" name="object 4">
            <a:extLst>
              <a:ext uri="{FF2B5EF4-FFF2-40B4-BE49-F238E27FC236}">
                <a16:creationId xmlns:a16="http://schemas.microsoft.com/office/drawing/2014/main" id="{24C558CD-7EA2-44E5-B417-E7D6E60C8D3C}"/>
              </a:ext>
            </a:extLst>
          </p:cNvPr>
          <p:cNvSpPr/>
          <p:nvPr/>
        </p:nvSpPr>
        <p:spPr>
          <a:xfrm>
            <a:off x="4801633" y="3136468"/>
            <a:ext cx="1059180" cy="114300"/>
          </a:xfrm>
          <a:custGeom>
            <a:avLst/>
            <a:gdLst/>
            <a:ahLst/>
            <a:cxnLst/>
            <a:rect l="l" t="t" r="r" b="b"/>
            <a:pathLst>
              <a:path w="1059179" h="114300">
                <a:moveTo>
                  <a:pt x="944562" y="0"/>
                </a:moveTo>
                <a:lnTo>
                  <a:pt x="944562" y="114300"/>
                </a:lnTo>
                <a:lnTo>
                  <a:pt x="1020762" y="76200"/>
                </a:lnTo>
                <a:lnTo>
                  <a:pt x="963612" y="76200"/>
                </a:lnTo>
                <a:lnTo>
                  <a:pt x="963612" y="38100"/>
                </a:lnTo>
                <a:lnTo>
                  <a:pt x="1020762" y="38100"/>
                </a:lnTo>
                <a:lnTo>
                  <a:pt x="944562" y="0"/>
                </a:lnTo>
                <a:close/>
              </a:path>
              <a:path w="1059179" h="114300">
                <a:moveTo>
                  <a:pt x="94456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944562" y="76200"/>
                </a:lnTo>
                <a:lnTo>
                  <a:pt x="944562" y="38100"/>
                </a:lnTo>
                <a:close/>
              </a:path>
              <a:path w="1059179" h="114300">
                <a:moveTo>
                  <a:pt x="1020762" y="38100"/>
                </a:moveTo>
                <a:lnTo>
                  <a:pt x="963612" y="38100"/>
                </a:lnTo>
                <a:lnTo>
                  <a:pt x="963612" y="76200"/>
                </a:lnTo>
                <a:lnTo>
                  <a:pt x="1020762" y="76200"/>
                </a:lnTo>
                <a:lnTo>
                  <a:pt x="1058862" y="57150"/>
                </a:lnTo>
                <a:lnTo>
                  <a:pt x="102076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6DB2C76-6453-4A4B-BA3F-97645F5C38D8}"/>
              </a:ext>
            </a:extLst>
          </p:cNvPr>
          <p:cNvGrpSpPr/>
          <p:nvPr/>
        </p:nvGrpSpPr>
        <p:grpSpPr>
          <a:xfrm>
            <a:off x="5989870" y="2780192"/>
            <a:ext cx="1524622" cy="1025982"/>
            <a:chOff x="5989870" y="2891206"/>
            <a:chExt cx="1082675" cy="701675"/>
          </a:xfrm>
        </p:grpSpPr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FF209E97-33A8-45A4-9DCA-24F088AA2BE8}"/>
                </a:ext>
              </a:extLst>
            </p:cNvPr>
            <p:cNvSpPr/>
            <p:nvPr/>
          </p:nvSpPr>
          <p:spPr>
            <a:xfrm>
              <a:off x="5989870" y="2891206"/>
              <a:ext cx="1082675" cy="701675"/>
            </a:xfrm>
            <a:custGeom>
              <a:avLst/>
              <a:gdLst/>
              <a:ahLst/>
              <a:cxnLst/>
              <a:rect l="l" t="t" r="r" b="b"/>
              <a:pathLst>
                <a:path w="1082675" h="701675">
                  <a:moveTo>
                    <a:pt x="0" y="0"/>
                  </a:moveTo>
                  <a:lnTo>
                    <a:pt x="1082680" y="0"/>
                  </a:lnTo>
                  <a:lnTo>
                    <a:pt x="1082680" y="701675"/>
                  </a:lnTo>
                  <a:lnTo>
                    <a:pt x="0" y="70167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546646B-4CB4-453F-A3CE-37E8862D0A2A}"/>
                </a:ext>
              </a:extLst>
            </p:cNvPr>
            <p:cNvSpPr txBox="1"/>
            <p:nvPr/>
          </p:nvSpPr>
          <p:spPr>
            <a:xfrm>
              <a:off x="5989870" y="2891206"/>
              <a:ext cx="304800" cy="240835"/>
            </a:xfrm>
            <a:prstGeom prst="rect">
              <a:avLst/>
            </a:prstGeom>
            <a:ln w="9525">
              <a:solidFill>
                <a:srgbClr val="000000"/>
              </a:solidFill>
            </a:ln>
          </p:spPr>
          <p:txBody>
            <a:bodyPr vert="horz"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1440">
                <a:lnSpc>
                  <a:spcPts val="1825"/>
                </a:lnSpc>
              </a:pPr>
              <a:r>
                <a:rPr b="1" dirty="0">
                  <a:latin typeface="Calibri"/>
                  <a:cs typeface="Calibri"/>
                </a:rPr>
                <a:t>y</a:t>
              </a:r>
              <a:endParaRPr>
                <a:latin typeface="Calibri"/>
                <a:cs typeface="Calibri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9BEAFE83-0366-4442-9698-88B927A668F7}"/>
                </a:ext>
              </a:extLst>
            </p:cNvPr>
            <p:cNvSpPr txBox="1"/>
            <p:nvPr/>
          </p:nvSpPr>
          <p:spPr>
            <a:xfrm>
              <a:off x="6584547" y="3003360"/>
              <a:ext cx="211454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pc="-5" dirty="0">
                  <a:latin typeface="Calibri"/>
                  <a:cs typeface="Calibri"/>
                </a:rPr>
                <a:t>-</a:t>
              </a:r>
              <a:r>
                <a:rPr dirty="0">
                  <a:latin typeface="Calibri"/>
                  <a:cs typeface="Calibri"/>
                </a:rPr>
                <a:t>1</a:t>
              </a:r>
            </a:p>
          </p:txBody>
        </p:sp>
      </p:grpSp>
      <p:sp>
        <p:nvSpPr>
          <p:cNvPr id="22" name="object 8">
            <a:extLst>
              <a:ext uri="{FF2B5EF4-FFF2-40B4-BE49-F238E27FC236}">
                <a16:creationId xmlns:a16="http://schemas.microsoft.com/office/drawing/2014/main" id="{73152C13-D76A-47AF-A088-ABDF93C528D3}"/>
              </a:ext>
            </a:extLst>
          </p:cNvPr>
          <p:cNvSpPr txBox="1"/>
          <p:nvPr/>
        </p:nvSpPr>
        <p:spPr>
          <a:xfrm>
            <a:off x="424334" y="4907765"/>
            <a:ext cx="437729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cs typeface="Calibri"/>
              </a:rPr>
              <a:t>Input X : e.g. a </a:t>
            </a:r>
            <a:r>
              <a:rPr sz="2400" spc="-5" dirty="0">
                <a:solidFill>
                  <a:srgbClr val="FF0000"/>
                </a:solidFill>
                <a:cs typeface="Calibri"/>
              </a:rPr>
              <a:t>piece </a:t>
            </a:r>
            <a:r>
              <a:rPr sz="2400" dirty="0">
                <a:solidFill>
                  <a:srgbClr val="FF0000"/>
                </a:solidFill>
                <a:cs typeface="Calibri"/>
              </a:rPr>
              <a:t>of </a:t>
            </a:r>
            <a:r>
              <a:rPr sz="2400" spc="-5" dirty="0">
                <a:solidFill>
                  <a:srgbClr val="FF0000"/>
                </a:solidFill>
                <a:cs typeface="Calibri"/>
              </a:rPr>
              <a:t>English</a:t>
            </a:r>
            <a:r>
              <a:rPr sz="2400" spc="5" dirty="0">
                <a:solidFill>
                  <a:srgbClr val="FF0000"/>
                </a:solidFill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cs typeface="Calibri"/>
              </a:rPr>
              <a:t>text</a:t>
            </a:r>
            <a:endParaRPr sz="2400" dirty="0">
              <a:cs typeface="Calibri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CF513B1E-3056-4273-893E-A7A9C985F567}"/>
              </a:ext>
            </a:extLst>
          </p:cNvPr>
          <p:cNvSpPr txBox="1"/>
          <p:nvPr/>
        </p:nvSpPr>
        <p:spPr>
          <a:xfrm>
            <a:off x="5171042" y="4093022"/>
            <a:ext cx="3908041" cy="5518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125"/>
              </a:lnSpc>
              <a:spcBef>
                <a:spcPts val="100"/>
              </a:spcBef>
              <a:tabLst>
                <a:tab pos="1095375" algn="l"/>
              </a:tabLst>
            </a:pPr>
            <a:r>
              <a:rPr sz="2000" spc="-5" dirty="0">
                <a:solidFill>
                  <a:srgbClr val="FF0000"/>
                </a:solidFill>
                <a:cs typeface="Calibri"/>
              </a:rPr>
              <a:t>Output</a:t>
            </a:r>
            <a:r>
              <a:rPr sz="2000" spc="5" dirty="0">
                <a:solidFill>
                  <a:srgbClr val="FF0000"/>
                </a:solidFill>
                <a:cs typeface="Calibri"/>
              </a:rPr>
              <a:t> </a:t>
            </a:r>
            <a:r>
              <a:rPr sz="2000" spc="-70" dirty="0">
                <a:solidFill>
                  <a:srgbClr val="FF0000"/>
                </a:solidFill>
                <a:cs typeface="Calibri"/>
              </a:rPr>
              <a:t>Y:	</a:t>
            </a:r>
            <a:r>
              <a:rPr sz="2000" spc="-5" dirty="0">
                <a:solidFill>
                  <a:srgbClr val="FF0000"/>
                </a:solidFill>
                <a:cs typeface="Calibri"/>
              </a:rPr>
              <a:t>{1 </a:t>
            </a:r>
            <a:r>
              <a:rPr sz="2000" dirty="0">
                <a:solidFill>
                  <a:srgbClr val="FF0000"/>
                </a:solidFill>
                <a:cs typeface="Calibri"/>
              </a:rPr>
              <a:t>/ </a:t>
            </a:r>
            <a:r>
              <a:rPr sz="2000" spc="-45" dirty="0">
                <a:solidFill>
                  <a:srgbClr val="FF0000"/>
                </a:solidFill>
                <a:cs typeface="Calibri"/>
              </a:rPr>
              <a:t>Yes </a:t>
            </a:r>
            <a:r>
              <a:rPr sz="2000" dirty="0">
                <a:solidFill>
                  <a:srgbClr val="FF0000"/>
                </a:solidFill>
                <a:cs typeface="Calibri"/>
              </a:rPr>
              <a:t>, </a:t>
            </a:r>
            <a:r>
              <a:rPr sz="2000" spc="-5" dirty="0">
                <a:solidFill>
                  <a:srgbClr val="FF0000"/>
                </a:solidFill>
                <a:cs typeface="Calibri"/>
              </a:rPr>
              <a:t>-1 </a:t>
            </a:r>
            <a:r>
              <a:rPr sz="2000" dirty="0">
                <a:solidFill>
                  <a:srgbClr val="FF0000"/>
                </a:solidFill>
                <a:cs typeface="Calibri"/>
              </a:rPr>
              <a:t>/ No</a:t>
            </a:r>
            <a:r>
              <a:rPr sz="2000" spc="60" dirty="0">
                <a:solidFill>
                  <a:srgbClr val="FF0000"/>
                </a:solidFill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cs typeface="Calibri"/>
              </a:rPr>
              <a:t>}</a:t>
            </a:r>
            <a:endParaRPr sz="2000" dirty="0"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2000" dirty="0">
                <a:solidFill>
                  <a:srgbClr val="FF0000"/>
                </a:solidFill>
                <a:cs typeface="Calibri"/>
              </a:rPr>
              <a:t>e.g. </a:t>
            </a:r>
            <a:r>
              <a:rPr sz="2000" spc="-5" dirty="0">
                <a:solidFill>
                  <a:srgbClr val="FF0000"/>
                </a:solidFill>
                <a:cs typeface="Calibri"/>
              </a:rPr>
              <a:t>Is this </a:t>
            </a:r>
            <a:r>
              <a:rPr sz="2000" dirty="0">
                <a:solidFill>
                  <a:srgbClr val="FF0000"/>
                </a:solidFill>
                <a:cs typeface="Calibri"/>
              </a:rPr>
              <a:t>a </a:t>
            </a:r>
            <a:r>
              <a:rPr sz="2000" spc="-5" dirty="0">
                <a:solidFill>
                  <a:srgbClr val="FF0000"/>
                </a:solidFill>
                <a:cs typeface="Calibri"/>
              </a:rPr>
              <a:t>positive product </a:t>
            </a:r>
            <a:r>
              <a:rPr sz="2000" spc="-10" dirty="0">
                <a:solidFill>
                  <a:srgbClr val="FF0000"/>
                </a:solidFill>
                <a:cs typeface="Calibri"/>
              </a:rPr>
              <a:t>review</a:t>
            </a:r>
            <a:r>
              <a:rPr sz="2000" spc="-20" dirty="0">
                <a:solidFill>
                  <a:srgbClr val="FF0000"/>
                </a:solidFill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cs typeface="Calibri"/>
              </a:rPr>
              <a:t>?</a:t>
            </a:r>
            <a:endParaRPr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919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D9AD-85DC-4A45-B207-0A02CF7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e.g.(2) Linear Binary Classifier (2D)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B680D66-D4CA-46DE-96DE-DA8FDF1AF2E3}"/>
              </a:ext>
            </a:extLst>
          </p:cNvPr>
          <p:cNvSpPr/>
          <p:nvPr/>
        </p:nvSpPr>
        <p:spPr>
          <a:xfrm>
            <a:off x="800100" y="2271776"/>
            <a:ext cx="381000" cy="38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D133D35-3D32-42D4-9E76-799FEE2F6064}"/>
              </a:ext>
            </a:extLst>
          </p:cNvPr>
          <p:cNvSpPr/>
          <p:nvPr/>
        </p:nvSpPr>
        <p:spPr>
          <a:xfrm>
            <a:off x="4216400" y="4265676"/>
            <a:ext cx="3556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1170F02-1FAB-4098-8D6A-DE1129AC408D}"/>
              </a:ext>
            </a:extLst>
          </p:cNvPr>
          <p:cNvSpPr/>
          <p:nvPr/>
        </p:nvSpPr>
        <p:spPr>
          <a:xfrm>
            <a:off x="3987800" y="4875276"/>
            <a:ext cx="3556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D118C243-3468-4C12-8E6B-7E2DF29A6306}"/>
              </a:ext>
            </a:extLst>
          </p:cNvPr>
          <p:cNvSpPr/>
          <p:nvPr/>
        </p:nvSpPr>
        <p:spPr>
          <a:xfrm>
            <a:off x="5334000" y="1574866"/>
            <a:ext cx="1600200" cy="654050"/>
          </a:xfrm>
          <a:custGeom>
            <a:avLst/>
            <a:gdLst/>
            <a:ahLst/>
            <a:cxnLst/>
            <a:rect l="l" t="t" r="r" b="b"/>
            <a:pathLst>
              <a:path w="1600200" h="654050">
                <a:moveTo>
                  <a:pt x="1600200" y="0"/>
                </a:moveTo>
                <a:lnTo>
                  <a:pt x="0" y="0"/>
                </a:lnTo>
                <a:lnTo>
                  <a:pt x="0" y="654050"/>
                </a:lnTo>
                <a:lnTo>
                  <a:pt x="1600200" y="65405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5CBEE23F-9164-40A1-B5F5-AE1D379B481B}"/>
              </a:ext>
            </a:extLst>
          </p:cNvPr>
          <p:cNvSpPr/>
          <p:nvPr/>
        </p:nvSpPr>
        <p:spPr>
          <a:xfrm>
            <a:off x="5334000" y="1574866"/>
            <a:ext cx="1600200" cy="654050"/>
          </a:xfrm>
          <a:custGeom>
            <a:avLst/>
            <a:gdLst/>
            <a:ahLst/>
            <a:cxnLst/>
            <a:rect l="l" t="t" r="r" b="b"/>
            <a:pathLst>
              <a:path w="1600200" h="654050">
                <a:moveTo>
                  <a:pt x="0" y="0"/>
                </a:moveTo>
                <a:lnTo>
                  <a:pt x="1600200" y="0"/>
                </a:lnTo>
                <a:lnTo>
                  <a:pt x="1600200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9E81A12-DA7E-41F4-AFEB-5605DD939CB2}"/>
              </a:ext>
            </a:extLst>
          </p:cNvPr>
          <p:cNvSpPr txBox="1"/>
          <p:nvPr/>
        </p:nvSpPr>
        <p:spPr>
          <a:xfrm>
            <a:off x="5984240" y="1589251"/>
            <a:ext cx="17145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i="1" spc="-65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sz="3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9301D027-48A2-4414-BFD9-507B7BF24035}"/>
              </a:ext>
            </a:extLst>
          </p:cNvPr>
          <p:cNvSpPr/>
          <p:nvPr/>
        </p:nvSpPr>
        <p:spPr>
          <a:xfrm>
            <a:off x="3962400" y="1827278"/>
            <a:ext cx="1371600" cy="76200"/>
          </a:xfrm>
          <a:custGeom>
            <a:avLst/>
            <a:gdLst/>
            <a:ahLst/>
            <a:cxnLst/>
            <a:rect l="l" t="t" r="r" b="b"/>
            <a:pathLst>
              <a:path w="1371600" h="76200">
                <a:moveTo>
                  <a:pt x="1295400" y="0"/>
                </a:moveTo>
                <a:lnTo>
                  <a:pt x="1295400" y="76200"/>
                </a:lnTo>
                <a:lnTo>
                  <a:pt x="1358900" y="44450"/>
                </a:lnTo>
                <a:lnTo>
                  <a:pt x="1308101" y="44450"/>
                </a:lnTo>
                <a:lnTo>
                  <a:pt x="1308101" y="31750"/>
                </a:lnTo>
                <a:lnTo>
                  <a:pt x="1358900" y="31750"/>
                </a:lnTo>
                <a:lnTo>
                  <a:pt x="1295400" y="0"/>
                </a:lnTo>
                <a:close/>
              </a:path>
              <a:path w="1371600" h="76200">
                <a:moveTo>
                  <a:pt x="1295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95400" y="44450"/>
                </a:lnTo>
                <a:lnTo>
                  <a:pt x="1295400" y="31750"/>
                </a:lnTo>
                <a:close/>
              </a:path>
              <a:path w="1371600" h="76200">
                <a:moveTo>
                  <a:pt x="1358900" y="31750"/>
                </a:moveTo>
                <a:lnTo>
                  <a:pt x="1308101" y="31750"/>
                </a:lnTo>
                <a:lnTo>
                  <a:pt x="1308101" y="44450"/>
                </a:lnTo>
                <a:lnTo>
                  <a:pt x="1358900" y="44450"/>
                </a:lnTo>
                <a:lnTo>
                  <a:pt x="1371600" y="38100"/>
                </a:lnTo>
                <a:lnTo>
                  <a:pt x="13589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2D34B05F-F381-4AA5-BAA6-AECE00C046D2}"/>
              </a:ext>
            </a:extLst>
          </p:cNvPr>
          <p:cNvSpPr txBox="1"/>
          <p:nvPr/>
        </p:nvSpPr>
        <p:spPr>
          <a:xfrm>
            <a:off x="3583940" y="1574637"/>
            <a:ext cx="240665" cy="476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50" b="1" i="1" spc="-95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sz="29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B7B19E3D-9155-448D-9B93-B044C39BF7D9}"/>
              </a:ext>
            </a:extLst>
          </p:cNvPr>
          <p:cNvSpPr/>
          <p:nvPr/>
        </p:nvSpPr>
        <p:spPr>
          <a:xfrm>
            <a:off x="6934200" y="1827278"/>
            <a:ext cx="1371600" cy="76200"/>
          </a:xfrm>
          <a:custGeom>
            <a:avLst/>
            <a:gdLst/>
            <a:ahLst/>
            <a:cxnLst/>
            <a:rect l="l" t="t" r="r" b="b"/>
            <a:pathLst>
              <a:path w="1371600" h="76200">
                <a:moveTo>
                  <a:pt x="1295400" y="0"/>
                </a:moveTo>
                <a:lnTo>
                  <a:pt x="1295400" y="76200"/>
                </a:lnTo>
                <a:lnTo>
                  <a:pt x="1358900" y="44450"/>
                </a:lnTo>
                <a:lnTo>
                  <a:pt x="1308101" y="44450"/>
                </a:lnTo>
                <a:lnTo>
                  <a:pt x="1308101" y="31750"/>
                </a:lnTo>
                <a:lnTo>
                  <a:pt x="1358900" y="31750"/>
                </a:lnTo>
                <a:lnTo>
                  <a:pt x="1295400" y="0"/>
                </a:lnTo>
                <a:close/>
              </a:path>
              <a:path w="1371600" h="76200">
                <a:moveTo>
                  <a:pt x="1295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95400" y="44450"/>
                </a:lnTo>
                <a:lnTo>
                  <a:pt x="1295400" y="31750"/>
                </a:lnTo>
                <a:close/>
              </a:path>
              <a:path w="1371600" h="76200">
                <a:moveTo>
                  <a:pt x="1358900" y="31750"/>
                </a:moveTo>
                <a:lnTo>
                  <a:pt x="1308101" y="31750"/>
                </a:lnTo>
                <a:lnTo>
                  <a:pt x="1308101" y="44450"/>
                </a:lnTo>
                <a:lnTo>
                  <a:pt x="1358900" y="44450"/>
                </a:lnTo>
                <a:lnTo>
                  <a:pt x="1371600" y="38100"/>
                </a:lnTo>
                <a:lnTo>
                  <a:pt x="13589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1838FC75-26B2-4D68-B9FE-0ECE83D110FA}"/>
              </a:ext>
            </a:extLst>
          </p:cNvPr>
          <p:cNvSpPr txBox="1"/>
          <p:nvPr/>
        </p:nvSpPr>
        <p:spPr>
          <a:xfrm>
            <a:off x="8460740" y="1141475"/>
            <a:ext cx="2279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068E8E66-253C-4097-8D95-220F5ACD5749}"/>
              </a:ext>
            </a:extLst>
          </p:cNvPr>
          <p:cNvSpPr/>
          <p:nvPr/>
        </p:nvSpPr>
        <p:spPr>
          <a:xfrm>
            <a:off x="685800" y="2093976"/>
            <a:ext cx="0" cy="4095750"/>
          </a:xfrm>
          <a:custGeom>
            <a:avLst/>
            <a:gdLst/>
            <a:ahLst/>
            <a:cxnLst/>
            <a:rect l="l" t="t" r="r" b="b"/>
            <a:pathLst>
              <a:path h="4095750">
                <a:moveTo>
                  <a:pt x="0" y="0"/>
                </a:moveTo>
                <a:lnTo>
                  <a:pt x="0" y="4095749"/>
                </a:lnTo>
              </a:path>
            </a:pathLst>
          </a:custGeom>
          <a:ln w="38101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09A5A485-E240-4F6C-8FBA-AE57A7E151C2}"/>
              </a:ext>
            </a:extLst>
          </p:cNvPr>
          <p:cNvSpPr/>
          <p:nvPr/>
        </p:nvSpPr>
        <p:spPr>
          <a:xfrm>
            <a:off x="685800" y="6208775"/>
            <a:ext cx="4495800" cy="12700"/>
          </a:xfrm>
          <a:custGeom>
            <a:avLst/>
            <a:gdLst/>
            <a:ahLst/>
            <a:cxnLst/>
            <a:rect l="l" t="t" r="r" b="b"/>
            <a:pathLst>
              <a:path w="4495800" h="12700">
                <a:moveTo>
                  <a:pt x="0" y="12700"/>
                </a:moveTo>
                <a:lnTo>
                  <a:pt x="4495800" y="0"/>
                </a:lnTo>
              </a:path>
            </a:pathLst>
          </a:custGeom>
          <a:ln w="38100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6293E77F-B22E-4E2A-BDA5-54B6A3E64775}"/>
              </a:ext>
            </a:extLst>
          </p:cNvPr>
          <p:cNvSpPr/>
          <p:nvPr/>
        </p:nvSpPr>
        <p:spPr>
          <a:xfrm>
            <a:off x="1066800" y="2868675"/>
            <a:ext cx="3124200" cy="3048000"/>
          </a:xfrm>
          <a:custGeom>
            <a:avLst/>
            <a:gdLst/>
            <a:ahLst/>
            <a:cxnLst/>
            <a:rect l="l" t="t" r="r" b="b"/>
            <a:pathLst>
              <a:path w="3124200" h="3048000">
                <a:moveTo>
                  <a:pt x="0" y="3048000"/>
                </a:moveTo>
                <a:lnTo>
                  <a:pt x="3124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D0F01A4E-F330-4854-8CE4-1DA9E92DCD1B}"/>
              </a:ext>
            </a:extLst>
          </p:cNvPr>
          <p:cNvSpPr/>
          <p:nvPr/>
        </p:nvSpPr>
        <p:spPr>
          <a:xfrm>
            <a:off x="1587500" y="3357626"/>
            <a:ext cx="381000" cy="38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80FDBB94-6CC5-4CCC-BEE1-8D07D36C5A19}"/>
              </a:ext>
            </a:extLst>
          </p:cNvPr>
          <p:cNvSpPr/>
          <p:nvPr/>
        </p:nvSpPr>
        <p:spPr>
          <a:xfrm>
            <a:off x="2908300" y="3033776"/>
            <a:ext cx="381000" cy="38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92EA715F-47BA-4DCC-B85B-08624B50B1C5}"/>
              </a:ext>
            </a:extLst>
          </p:cNvPr>
          <p:cNvSpPr/>
          <p:nvPr/>
        </p:nvSpPr>
        <p:spPr>
          <a:xfrm>
            <a:off x="1739900" y="3935476"/>
            <a:ext cx="381000" cy="38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A93417AA-609A-4478-AD38-C405541F83DA}"/>
              </a:ext>
            </a:extLst>
          </p:cNvPr>
          <p:cNvSpPr/>
          <p:nvPr/>
        </p:nvSpPr>
        <p:spPr>
          <a:xfrm>
            <a:off x="2400300" y="3490976"/>
            <a:ext cx="381000" cy="38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C44677-EC2E-4689-A49E-3089611715B3}"/>
              </a:ext>
            </a:extLst>
          </p:cNvPr>
          <p:cNvSpPr/>
          <p:nvPr/>
        </p:nvSpPr>
        <p:spPr>
          <a:xfrm>
            <a:off x="1905000" y="2627376"/>
            <a:ext cx="558800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5BBF1CA8-129D-4AE3-8D83-D7B8FC26257B}"/>
              </a:ext>
            </a:extLst>
          </p:cNvPr>
          <p:cNvSpPr/>
          <p:nvPr/>
        </p:nvSpPr>
        <p:spPr>
          <a:xfrm>
            <a:off x="838200" y="3617976"/>
            <a:ext cx="558800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57F64CBB-AD68-401E-80A7-515339429CAB}"/>
              </a:ext>
            </a:extLst>
          </p:cNvPr>
          <p:cNvSpPr txBox="1"/>
          <p:nvPr/>
        </p:nvSpPr>
        <p:spPr>
          <a:xfrm rot="20040000">
            <a:off x="1042991" y="3145127"/>
            <a:ext cx="2300067" cy="260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spc="-2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“Pre</a:t>
            </a:r>
            <a:r>
              <a:rPr sz="3000" spc="-30" baseline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dict </a:t>
            </a:r>
            <a:r>
              <a:rPr sz="3000" spc="-22" baseline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</a:t>
            </a:r>
            <a:r>
              <a:rPr sz="3000" spc="-22" baseline="3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</a:t>
            </a:r>
            <a:r>
              <a:rPr sz="3000" baseline="3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sz="3000" spc="-150" baseline="3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spc="-30" baseline="3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sz="3000" spc="-30" baseline="4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1”</a:t>
            </a:r>
            <a:endParaRPr sz="3000" baseline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AF25E236-6262-4280-BFE4-731F685FA37D}"/>
              </a:ext>
            </a:extLst>
          </p:cNvPr>
          <p:cNvSpPr txBox="1"/>
          <p:nvPr/>
        </p:nvSpPr>
        <p:spPr>
          <a:xfrm rot="20040000">
            <a:off x="1555824" y="3658797"/>
            <a:ext cx="585062" cy="260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spc="-15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sz="2000" spc="-2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sz="2000" spc="-25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3D810F1C-B2E5-4622-ADCD-67C156193DF9}"/>
              </a:ext>
            </a:extLst>
          </p:cNvPr>
          <p:cNvSpPr txBox="1"/>
          <p:nvPr/>
        </p:nvSpPr>
        <p:spPr>
          <a:xfrm rot="20040000">
            <a:off x="2946021" y="4696103"/>
            <a:ext cx="2207948" cy="260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spc="-2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“Pre</a:t>
            </a:r>
            <a:r>
              <a:rPr sz="3000" spc="-30" baseline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dict </a:t>
            </a:r>
            <a:r>
              <a:rPr sz="3000" spc="-22" baseline="1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</a:t>
            </a:r>
            <a:r>
              <a:rPr sz="3000" spc="-22" baseline="3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</a:t>
            </a:r>
            <a:r>
              <a:rPr sz="3000" baseline="3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sz="3000" spc="-157" baseline="3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000" spc="-22" baseline="3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-1”</a:t>
            </a:r>
            <a:endParaRPr sz="3000" baseline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7CCFA1BE-B086-4557-8FDA-777DE0E32A92}"/>
              </a:ext>
            </a:extLst>
          </p:cNvPr>
          <p:cNvSpPr txBox="1"/>
          <p:nvPr/>
        </p:nvSpPr>
        <p:spPr>
          <a:xfrm rot="20040000">
            <a:off x="3454195" y="5185845"/>
            <a:ext cx="585062" cy="260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spc="-15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sz="2000" spc="-2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sz="2000" spc="-25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AFA012EF-BAC5-4EFE-86D1-07983A57E1D2}"/>
              </a:ext>
            </a:extLst>
          </p:cNvPr>
          <p:cNvSpPr txBox="1"/>
          <p:nvPr/>
        </p:nvSpPr>
        <p:spPr>
          <a:xfrm>
            <a:off x="1120139" y="2553716"/>
            <a:ext cx="1014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i="1" spc="-15" dirty="0">
                <a:solidFill>
                  <a:srgbClr val="00CC00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1875" b="1" i="1" spc="-22" baseline="22000" dirty="0">
                <a:solidFill>
                  <a:srgbClr val="00C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1800" b="1" i="1" spc="-15" dirty="0">
                <a:latin typeface="Calibri" panose="020F0502020204030204"/>
                <a:cs typeface="Calibri" panose="020F0502020204030204"/>
              </a:rPr>
              <a:t>x </a:t>
            </a:r>
            <a:r>
              <a:rPr sz="1800" b="1" i="1" dirty="0">
                <a:latin typeface="Calibri" panose="020F0502020204030204"/>
                <a:cs typeface="Calibri" panose="020F0502020204030204"/>
              </a:rPr>
              <a:t>+</a:t>
            </a:r>
            <a:r>
              <a:rPr sz="1800" b="1" i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5" dirty="0">
                <a:solidFill>
                  <a:srgbClr val="00CC00"/>
                </a:solidFill>
                <a:latin typeface="Calibri" panose="020F0502020204030204"/>
                <a:cs typeface="Calibri" panose="020F0502020204030204"/>
              </a:rPr>
              <a:t>b&gt;0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58FD9067-58D1-4BC4-A556-D5AD04BD906F}"/>
              </a:ext>
            </a:extLst>
          </p:cNvPr>
          <p:cNvSpPr txBox="1"/>
          <p:nvPr/>
        </p:nvSpPr>
        <p:spPr>
          <a:xfrm>
            <a:off x="6784340" y="3954779"/>
            <a:ext cx="1954530" cy="9398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denotes +1</a:t>
            </a:r>
            <a:r>
              <a:rPr sz="2000" spc="-7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denotes -1</a:t>
            </a:r>
            <a:r>
              <a:rPr sz="2000" spc="-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2468D92C-E694-4540-BE94-66E7FFF443AA}"/>
              </a:ext>
            </a:extLst>
          </p:cNvPr>
          <p:cNvSpPr/>
          <p:nvPr/>
        </p:nvSpPr>
        <p:spPr>
          <a:xfrm>
            <a:off x="6337300" y="4570255"/>
            <a:ext cx="355600" cy="3554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17E021D9-E872-4818-87AB-86EEA4552171}"/>
              </a:ext>
            </a:extLst>
          </p:cNvPr>
          <p:cNvSpPr/>
          <p:nvPr/>
        </p:nvSpPr>
        <p:spPr>
          <a:xfrm>
            <a:off x="6286500" y="4100536"/>
            <a:ext cx="381000" cy="380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8CE05261-7354-412A-9013-5794716BFBAC}"/>
              </a:ext>
            </a:extLst>
          </p:cNvPr>
          <p:cNvSpPr/>
          <p:nvPr/>
        </p:nvSpPr>
        <p:spPr>
          <a:xfrm>
            <a:off x="838200" y="2855976"/>
            <a:ext cx="558800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DC638E63-56FB-44BD-BC08-79F82EEA3716}"/>
              </a:ext>
            </a:extLst>
          </p:cNvPr>
          <p:cNvSpPr/>
          <p:nvPr/>
        </p:nvSpPr>
        <p:spPr>
          <a:xfrm>
            <a:off x="3683000" y="3808476"/>
            <a:ext cx="3556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800111C9-4A6B-4AB7-AF5D-A9049BDA1E79}"/>
              </a:ext>
            </a:extLst>
          </p:cNvPr>
          <p:cNvSpPr/>
          <p:nvPr/>
        </p:nvSpPr>
        <p:spPr>
          <a:xfrm>
            <a:off x="1930400" y="5395976"/>
            <a:ext cx="3556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BDD66806-277E-450E-BB40-CDAFCE634F37}"/>
              </a:ext>
            </a:extLst>
          </p:cNvPr>
          <p:cNvSpPr txBox="1"/>
          <p:nvPr/>
        </p:nvSpPr>
        <p:spPr>
          <a:xfrm rot="18900000">
            <a:off x="3172510" y="3772706"/>
            <a:ext cx="330430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1800" b="1" i="1" dirty="0">
                <a:solidFill>
                  <a:srgbClr val="00CC00"/>
                </a:solidFill>
                <a:latin typeface="Calibri" panose="020F0502020204030204"/>
                <a:cs typeface="Calibri" panose="020F0502020204030204"/>
              </a:rPr>
              <a:t>w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840B9FDE-5809-4E0D-A323-6ACB02A0121C}"/>
              </a:ext>
            </a:extLst>
          </p:cNvPr>
          <p:cNvSpPr txBox="1"/>
          <p:nvPr/>
        </p:nvSpPr>
        <p:spPr>
          <a:xfrm rot="18900000">
            <a:off x="3285628" y="3680085"/>
            <a:ext cx="217541" cy="195566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r>
              <a:rPr sz="1250" b="1" i="1" spc="-35" dirty="0">
                <a:solidFill>
                  <a:srgbClr val="00C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endParaRPr sz="12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F0F64A56-731C-4C7D-86BF-8EEFE3F32364}"/>
              </a:ext>
            </a:extLst>
          </p:cNvPr>
          <p:cNvSpPr txBox="1"/>
          <p:nvPr/>
        </p:nvSpPr>
        <p:spPr>
          <a:xfrm rot="18900000">
            <a:off x="3377770" y="3384693"/>
            <a:ext cx="715671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b="1" i="1" dirty="0">
                <a:latin typeface="Calibri" panose="020F0502020204030204"/>
                <a:cs typeface="Calibri" panose="020F0502020204030204"/>
              </a:rPr>
              <a:t>x +</a:t>
            </a:r>
            <a:r>
              <a:rPr sz="1800" b="1" i="1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2700" b="1" i="1" spc="-15" baseline="2000" dirty="0">
                <a:solidFill>
                  <a:srgbClr val="00CC00"/>
                </a:solidFill>
                <a:latin typeface="Calibri" panose="020F0502020204030204"/>
                <a:cs typeface="Calibri" panose="020F0502020204030204"/>
              </a:rPr>
              <a:t>b=0</a:t>
            </a:r>
            <a:endParaRPr sz="2700" baseline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117B1F98-7620-4964-B5AB-EA4676DF3518}"/>
              </a:ext>
            </a:extLst>
          </p:cNvPr>
          <p:cNvSpPr/>
          <p:nvPr/>
        </p:nvSpPr>
        <p:spPr>
          <a:xfrm>
            <a:off x="4673600" y="3579876"/>
            <a:ext cx="3556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0F443829-4293-4BD8-8B34-5CE363F3AE6E}"/>
              </a:ext>
            </a:extLst>
          </p:cNvPr>
          <p:cNvSpPr/>
          <p:nvPr/>
        </p:nvSpPr>
        <p:spPr>
          <a:xfrm>
            <a:off x="4597400" y="5256276"/>
            <a:ext cx="3556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5E9B8794-D2B8-4628-A519-BDC6FBD4CFF6}"/>
              </a:ext>
            </a:extLst>
          </p:cNvPr>
          <p:cNvSpPr/>
          <p:nvPr/>
        </p:nvSpPr>
        <p:spPr>
          <a:xfrm>
            <a:off x="3302000" y="4418076"/>
            <a:ext cx="3556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D569632F-255F-4804-9AA0-197085D7C5F6}"/>
              </a:ext>
            </a:extLst>
          </p:cNvPr>
          <p:cNvSpPr txBox="1"/>
          <p:nvPr/>
        </p:nvSpPr>
        <p:spPr>
          <a:xfrm>
            <a:off x="5692138" y="2401273"/>
            <a:ext cx="3067685" cy="8578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100" b="1" i="1" spc="-55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sz="2100" i="1" spc="-55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sz="2100" b="1" i="1" spc="-55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sz="2100" i="1" spc="-55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sz="2100" b="1" i="1" spc="-55" dirty="0">
                <a:solidFill>
                  <a:srgbClr val="00C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sz="2100" i="1" spc="-55" dirty="0">
                <a:solidFill>
                  <a:srgbClr val="00C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,b</a:t>
            </a:r>
            <a:r>
              <a:rPr sz="2100" i="1" spc="-55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sz="2100" i="1" spc="-75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sz="2100" i="1" spc="-55" dirty="0">
                <a:latin typeface="Calibri" panose="020F0502020204030204" pitchFamily="34" charset="0"/>
                <a:cs typeface="Calibri" panose="020F0502020204030204" pitchFamily="34" charset="0"/>
              </a:rPr>
              <a:t>sign(</a:t>
            </a:r>
            <a:r>
              <a:rPr sz="2100" b="1" i="1" spc="-55" dirty="0">
                <a:solidFill>
                  <a:srgbClr val="00C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sz="2025" b="1" i="1" spc="-82" baseline="25000" dirty="0">
                <a:solidFill>
                  <a:srgbClr val="00C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</a:t>
            </a:r>
            <a:r>
              <a:rPr sz="2100" b="1" i="1" spc="-65" dirty="0"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sz="2100" i="1" spc="-75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sz="2100" i="1" spc="-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100" i="1" spc="-55" dirty="0">
                <a:solidFill>
                  <a:srgbClr val="00C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sz="2100" i="1" spc="-55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14755">
              <a:lnSpc>
                <a:spcPct val="100000"/>
              </a:lnSpc>
              <a:spcBef>
                <a:spcPts val="1860"/>
              </a:spcBef>
            </a:pPr>
            <a:r>
              <a:rPr sz="1600" b="1" i="1" dirty="0">
                <a:latin typeface="Calibri" panose="020F0502020204030204"/>
                <a:cs typeface="Calibri" panose="020F0502020204030204"/>
              </a:rPr>
              <a:t>X </a:t>
            </a:r>
            <a:r>
              <a:rPr sz="1800" b="1" i="1" spc="-5" dirty="0">
                <a:latin typeface="Calibri" panose="020F0502020204030204"/>
                <a:cs typeface="Calibri" panose="020F0502020204030204"/>
              </a:rPr>
              <a:t>=(</a:t>
            </a:r>
            <a:r>
              <a:rPr sz="1800" i="1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1800" b="1" i="1" spc="-5" dirty="0">
                <a:latin typeface="Calibri" panose="020F0502020204030204"/>
                <a:cs typeface="Calibri" panose="020F0502020204030204"/>
              </a:rPr>
              <a:t>_1,</a:t>
            </a:r>
            <a:r>
              <a:rPr sz="1800" b="1" i="1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i="1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1800" b="1" i="1" spc="-5" dirty="0">
                <a:latin typeface="Calibri" panose="020F0502020204030204"/>
                <a:cs typeface="Calibri" panose="020F0502020204030204"/>
              </a:rPr>
              <a:t>_2)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2A333A7A-A316-4E68-AED7-324B0E39700F}"/>
              </a:ext>
            </a:extLst>
          </p:cNvPr>
          <p:cNvSpPr txBox="1"/>
          <p:nvPr/>
        </p:nvSpPr>
        <p:spPr>
          <a:xfrm>
            <a:off x="3317240" y="5680964"/>
            <a:ext cx="2316480" cy="6959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580"/>
              </a:spcBef>
            </a:pPr>
            <a:r>
              <a:rPr sz="1800" b="1" i="1" spc="-20" dirty="0">
                <a:solidFill>
                  <a:srgbClr val="00CC00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1875" b="1" i="1" spc="-30" baseline="22000" dirty="0">
                <a:solidFill>
                  <a:srgbClr val="00C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</a:t>
            </a:r>
            <a:r>
              <a:rPr sz="1800" b="1" i="1" dirty="0">
                <a:latin typeface="Calibri" panose="020F0502020204030204"/>
                <a:cs typeface="Calibri" panose="020F0502020204030204"/>
              </a:rPr>
              <a:t>x +</a:t>
            </a:r>
            <a:r>
              <a:rPr sz="1800" b="1" i="1" spc="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5" dirty="0">
                <a:solidFill>
                  <a:srgbClr val="00CC00"/>
                </a:solidFill>
                <a:latin typeface="Calibri" panose="020F0502020204030204"/>
                <a:cs typeface="Calibri" panose="020F0502020204030204"/>
              </a:rPr>
              <a:t>b&lt;0</a:t>
            </a:r>
            <a:endParaRPr sz="1800" dirty="0">
              <a:latin typeface="Calibri" panose="020F0502020204030204"/>
              <a:cs typeface="Calibri" panose="020F0502020204030204"/>
            </a:endParaRPr>
          </a:p>
          <a:p>
            <a:pPr marL="1955800">
              <a:lnSpc>
                <a:spcPct val="100000"/>
              </a:lnSpc>
              <a:spcBef>
                <a:spcPts val="480"/>
              </a:spcBef>
            </a:pPr>
            <a:r>
              <a:rPr sz="1800" b="1" i="1" spc="-5" dirty="0">
                <a:latin typeface="Calibri" panose="020F0502020204030204"/>
                <a:cs typeface="Calibri" panose="020F0502020204030204"/>
              </a:rPr>
              <a:t>x_1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34838766-F9BF-46BD-85E9-F21F4AFAED35}"/>
              </a:ext>
            </a:extLst>
          </p:cNvPr>
          <p:cNvSpPr txBox="1"/>
          <p:nvPr/>
        </p:nvSpPr>
        <p:spPr>
          <a:xfrm>
            <a:off x="496778" y="1755140"/>
            <a:ext cx="381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1800" b="1" i="1" dirty="0">
                <a:latin typeface="Calibri" panose="020F0502020204030204"/>
                <a:cs typeface="Calibri" panose="020F0502020204030204"/>
              </a:rPr>
              <a:t>_2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4816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9EB7E-C366-4E91-B219-995352E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A6C7C-77D1-4077-AEDB-69B65E1D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D21EC-C27E-4713-950E-941F6F38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4CC59A9-E58C-4642-B817-26B79629F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294"/>
            <a:ext cx="8515350" cy="1018804"/>
          </a:xfrm>
        </p:spPr>
        <p:txBody>
          <a:bodyPr/>
          <a:lstStyle/>
          <a:p>
            <a:br>
              <a:rPr lang="en-US" altLang="zh-CN" sz="3200" dirty="0"/>
            </a:br>
            <a:r>
              <a:rPr lang="en-US" altLang="zh-CN" sz="3200" dirty="0"/>
              <a:t>e.g.(3) Cancer Classification using gene expression </a:t>
            </a:r>
            <a:endParaRPr lang="zh-CN" altLang="en-US" sz="3200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AB0F429-86C3-4AF4-9D91-B076F7F8DCA6}"/>
              </a:ext>
            </a:extLst>
          </p:cNvPr>
          <p:cNvSpPr txBox="1"/>
          <p:nvPr/>
        </p:nvSpPr>
        <p:spPr>
          <a:xfrm>
            <a:off x="2150379" y="3127017"/>
            <a:ext cx="2647950" cy="1198405"/>
          </a:xfrm>
          <a:prstGeom prst="rect">
            <a:avLst/>
          </a:prstGeom>
          <a:solidFill>
            <a:srgbClr val="C0C0C0"/>
          </a:solidFill>
          <a:ln w="9525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5"/>
              </a:spcBef>
            </a:pPr>
            <a:endParaRPr sz="39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endParaRPr sz="3800" dirty="0">
              <a:latin typeface="Calibri"/>
              <a:cs typeface="Calibri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C055900E-D216-4C21-A98A-3DA12FC75FB6}"/>
              </a:ext>
            </a:extLst>
          </p:cNvPr>
          <p:cNvSpPr txBox="1"/>
          <p:nvPr/>
        </p:nvSpPr>
        <p:spPr>
          <a:xfrm>
            <a:off x="807492" y="3252773"/>
            <a:ext cx="1056146" cy="1392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</a:p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2000" i="1" spc="-9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1" spc="-5" dirty="0">
                <a:latin typeface="Calibri" panose="020F0502020204030204" pitchFamily="34" charset="0"/>
                <a:cs typeface="Calibri" panose="020F0502020204030204" pitchFamily="34" charset="0"/>
              </a:rPr>
              <a:t>patient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i="1" spc="5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ood  sa</a:t>
            </a:r>
            <a:r>
              <a:rPr lang="en-US" sz="2000" i="1" spc="-5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000" i="1" spc="5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es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D73F88E3-65FB-463E-9A93-B315A7A2E2B3}"/>
              </a:ext>
            </a:extLst>
          </p:cNvPr>
          <p:cNvSpPr txBox="1"/>
          <p:nvPr/>
        </p:nvSpPr>
        <p:spPr>
          <a:xfrm>
            <a:off x="1863638" y="2568286"/>
            <a:ext cx="354139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sz="2000" i="1" dirty="0">
                <a:latin typeface="Calibri" panose="020F0502020204030204" pitchFamily="34" charset="0"/>
                <a:cs typeface="Calibri" panose="020F0502020204030204" pitchFamily="34" charset="0"/>
              </a:rPr>
              <a:t> genes’ </a:t>
            </a:r>
            <a:r>
              <a:rPr sz="2000" i="1" spc="-5" dirty="0">
                <a:latin typeface="Calibri" panose="020F0502020204030204" pitchFamily="34" charset="0"/>
                <a:cs typeface="Calibri" panose="020F0502020204030204" pitchFamily="34" charset="0"/>
              </a:rPr>
              <a:t>quantities </a:t>
            </a:r>
            <a:r>
              <a:rPr sz="2000" i="1" dirty="0">
                <a:latin typeface="Calibri" panose="020F0502020204030204" pitchFamily="34" charset="0"/>
                <a:cs typeface="Calibri" panose="020F0502020204030204" pitchFamily="34" charset="0"/>
              </a:rPr>
              <a:t>in blood</a:t>
            </a:r>
            <a:r>
              <a:rPr sz="2000" i="1" spc="-19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1" dirty="0">
                <a:latin typeface="Calibri" panose="020F0502020204030204" pitchFamily="34" charset="0"/>
                <a:cs typeface="Calibri" panose="020F0502020204030204" pitchFamily="34" charset="0"/>
              </a:rPr>
              <a:t>cell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object 10">
            <a:extLst>
              <a:ext uri="{FF2B5EF4-FFF2-40B4-BE49-F238E27FC236}">
                <a16:creationId xmlns:a16="http://schemas.microsoft.com/office/drawing/2014/main" id="{0D3E6040-1271-4C5E-85DD-90D292426E43}"/>
              </a:ext>
            </a:extLst>
          </p:cNvPr>
          <p:cNvGrpSpPr/>
          <p:nvPr/>
        </p:nvGrpSpPr>
        <p:grpSpPr>
          <a:xfrm>
            <a:off x="4810053" y="2886012"/>
            <a:ext cx="2650101" cy="1633920"/>
            <a:chOff x="4630759" y="3398149"/>
            <a:chExt cx="2650101" cy="1633920"/>
          </a:xfrm>
        </p:grpSpPr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0D5A82D2-60F0-4B61-9713-6351EAA5EFC4}"/>
                </a:ext>
              </a:extLst>
            </p:cNvPr>
            <p:cNvSpPr/>
            <p:nvPr/>
          </p:nvSpPr>
          <p:spPr>
            <a:xfrm>
              <a:off x="4630762" y="3409873"/>
              <a:ext cx="1771688" cy="1622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822A743E-7F17-4810-99A0-3AD272036631}"/>
                </a:ext>
              </a:extLst>
            </p:cNvPr>
            <p:cNvSpPr/>
            <p:nvPr/>
          </p:nvSpPr>
          <p:spPr>
            <a:xfrm>
              <a:off x="4630759" y="3398149"/>
              <a:ext cx="1772285" cy="1622425"/>
            </a:xfrm>
            <a:custGeom>
              <a:avLst/>
              <a:gdLst/>
              <a:ahLst/>
              <a:cxnLst/>
              <a:rect l="l" t="t" r="r" b="b"/>
              <a:pathLst>
                <a:path w="1772285" h="1622425">
                  <a:moveTo>
                    <a:pt x="1771691" y="811102"/>
                  </a:moveTo>
                  <a:lnTo>
                    <a:pt x="664710" y="0"/>
                  </a:lnTo>
                  <a:lnTo>
                    <a:pt x="664710" y="483579"/>
                  </a:lnTo>
                  <a:lnTo>
                    <a:pt x="0" y="483579"/>
                  </a:lnTo>
                  <a:lnTo>
                    <a:pt x="0" y="1138620"/>
                  </a:lnTo>
                  <a:lnTo>
                    <a:pt x="664710" y="1138620"/>
                  </a:lnTo>
                  <a:lnTo>
                    <a:pt x="664710" y="1622200"/>
                  </a:lnTo>
                  <a:lnTo>
                    <a:pt x="1771691" y="811102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17AA095E-90C4-449F-A89F-508F85C05679}"/>
                </a:ext>
              </a:extLst>
            </p:cNvPr>
            <p:cNvSpPr/>
            <p:nvPr/>
          </p:nvSpPr>
          <p:spPr>
            <a:xfrm>
              <a:off x="6770242" y="3961168"/>
              <a:ext cx="510618" cy="5418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2CD577E0-9D56-4786-8488-E83ADD4A5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063" y="4127646"/>
            <a:ext cx="1534118" cy="2025823"/>
          </a:xfrm>
          <a:prstGeom prst="rect">
            <a:avLst/>
          </a:prstGeom>
        </p:spPr>
      </p:pic>
      <p:sp>
        <p:nvSpPr>
          <p:cNvPr id="29" name="箭头: 右 28">
            <a:extLst>
              <a:ext uri="{FF2B5EF4-FFF2-40B4-BE49-F238E27FC236}">
                <a16:creationId xmlns:a16="http://schemas.microsoft.com/office/drawing/2014/main" id="{DA47238E-9C74-401B-8C7D-130A029F3C13}"/>
              </a:ext>
            </a:extLst>
          </p:cNvPr>
          <p:cNvSpPr/>
          <p:nvPr/>
        </p:nvSpPr>
        <p:spPr>
          <a:xfrm rot="18502516">
            <a:off x="5898376" y="2808619"/>
            <a:ext cx="935598" cy="163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FBEBAC3E-124D-41D5-968B-FD51F5D61C10}"/>
              </a:ext>
            </a:extLst>
          </p:cNvPr>
          <p:cNvSpPr/>
          <p:nvPr/>
        </p:nvSpPr>
        <p:spPr>
          <a:xfrm rot="3144082">
            <a:off x="5823501" y="4541818"/>
            <a:ext cx="1024639" cy="18303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947174-C7B7-4AE7-B9F0-4532A119E29A}"/>
              </a:ext>
            </a:extLst>
          </p:cNvPr>
          <p:cNvSpPr txBox="1"/>
          <p:nvPr/>
        </p:nvSpPr>
        <p:spPr>
          <a:xfrm>
            <a:off x="3277227" y="339933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ea typeface="宋体" panose="02010600030101010101" pitchFamily="2" charset="-122"/>
              </a:rPr>
              <a:t>X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71203" y="1540303"/>
            <a:ext cx="1534118" cy="1712470"/>
            <a:chOff x="6871203" y="1540303"/>
            <a:chExt cx="1534118" cy="1712470"/>
          </a:xfrm>
        </p:grpSpPr>
        <p:pic>
          <p:nvPicPr>
            <p:cNvPr id="1026" name="Picture 2" descr="https://timgsa.baidu.com/timg?image&amp;quality=80&amp;size=b9999_10000&amp;sec=1583094924101&amp;di=ecce0e8620260cdcc89eee6fe917f645&amp;imgtype=0&amp;src=http%3A%2F%2Finews.gtimg.com%2Fnewsapp_bt%2F0%2F10403002380%2F1000.jpg">
              <a:extLst>
                <a:ext uri="{FF2B5EF4-FFF2-40B4-BE49-F238E27FC236}">
                  <a16:creationId xmlns:a16="http://schemas.microsoft.com/office/drawing/2014/main" id="{9D56E624-D7E3-4B8E-AFFC-35537EFE5C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6" t="3050" r="31448" b="5460"/>
            <a:stretch/>
          </p:blipFill>
          <p:spPr bwMode="auto">
            <a:xfrm>
              <a:off x="6871203" y="1540303"/>
              <a:ext cx="1534118" cy="171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7721600" y="2174240"/>
              <a:ext cx="548640" cy="1251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Woo…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304631" y="1886201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ea typeface="宋体" panose="02010600030101010101" pitchFamily="2" charset="-122"/>
              </a:rPr>
              <a:t>ill</a:t>
            </a:r>
            <a:endParaRPr lang="zh-CN" altLang="en-US" sz="2400" dirty="0">
              <a:solidFill>
                <a:srgbClr val="0070C0"/>
              </a:solidFill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95900" y="5264052"/>
            <a:ext cx="1116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healthy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99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8" grpId="0"/>
      <p:bldP spid="1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Calibri"/>
        <a:font script="Hebr" typeface="Calib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dirty="0">
            <a:solidFill>
              <a:srgbClr val="FF0000"/>
            </a:solidFill>
            <a:ea typeface="宋体" panose="0201060003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Calibri"/>
        <a:font script="Hebr" typeface="Calib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9280</TotalTime>
  <Words>1643</Words>
  <Application>Microsoft Office PowerPoint</Application>
  <PresentationFormat>全屏显示(4:3)</PresentationFormat>
  <Paragraphs>546</Paragraphs>
  <Slides>43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等线</vt:lpstr>
      <vt:lpstr>Calibri</vt:lpstr>
      <vt:lpstr>Calibri Light</vt:lpstr>
      <vt:lpstr>Cambria Math</vt:lpstr>
      <vt:lpstr>Trebuchet MS</vt:lpstr>
      <vt:lpstr>Wingdings</vt:lpstr>
      <vt:lpstr>Office 主题​​</vt:lpstr>
      <vt:lpstr>PowerPoint 演示文稿</vt:lpstr>
      <vt:lpstr>PowerPoint 演示文稿</vt:lpstr>
      <vt:lpstr>Course Content Plan </vt:lpstr>
      <vt:lpstr>Today: Supervised Classification Introduction</vt:lpstr>
      <vt:lpstr>PowerPoint 演示文稿</vt:lpstr>
      <vt:lpstr>Many Variants w.r.t. Y</vt:lpstr>
      <vt:lpstr>e.g.(1) Text Review-based Sentiment Classification </vt:lpstr>
      <vt:lpstr>e.g.(2) Linear Binary Classifier (2D)</vt:lpstr>
      <vt:lpstr> e.g.(3) Cancer Classification using gene expression </vt:lpstr>
      <vt:lpstr>Many Variants w.r.t. Y</vt:lpstr>
      <vt:lpstr>e.g.(1) Classifying Galaxies</vt:lpstr>
      <vt:lpstr>e.g.(2) Text Categorization </vt:lpstr>
      <vt:lpstr>Bag of Words Representation </vt:lpstr>
      <vt:lpstr>Text Document Representation </vt:lpstr>
      <vt:lpstr>Recall: Vector Space Representation</vt:lpstr>
      <vt:lpstr>Multiple Classes in a Vector Space</vt:lpstr>
      <vt:lpstr>Test Document = ?</vt:lpstr>
      <vt:lpstr>Many Variants w.r.t. Y</vt:lpstr>
      <vt:lpstr>e.g.(1) Text Categorization </vt:lpstr>
      <vt:lpstr>Applications of Text Categorization</vt:lpstr>
      <vt:lpstr>Many Variants w.r.t. Y</vt:lpstr>
      <vt:lpstr>e.g.(1) Identify Items</vt:lpstr>
      <vt:lpstr>e.g.(1) Identify Items</vt:lpstr>
      <vt:lpstr>Application of MLC</vt:lpstr>
      <vt:lpstr>PowerPoint 演示文稿</vt:lpstr>
      <vt:lpstr>PowerPoint 演示文稿</vt:lpstr>
      <vt:lpstr>Many Variants w.r.t. Y</vt:lpstr>
      <vt:lpstr>Some Examples</vt:lpstr>
      <vt:lpstr>Structured Output: Natural Language Parsing </vt:lpstr>
      <vt:lpstr>Structured Output: Audio Segmentation / Tagging</vt:lpstr>
      <vt:lpstr>Music Information Retrieval Systems </vt:lpstr>
      <vt:lpstr>Music Information Retrieval Systems </vt:lpstr>
      <vt:lpstr>Supervised Classifiers </vt:lpstr>
      <vt:lpstr>Three major sections for classification </vt:lpstr>
      <vt:lpstr>Review: How can we build more intelligent computer / machine ? </vt:lpstr>
      <vt:lpstr>Supervised Classifiers</vt:lpstr>
      <vt:lpstr>Accuracy Metrics</vt:lpstr>
      <vt:lpstr>Accuracy Metrics</vt:lpstr>
      <vt:lpstr>Accuracy Metrics</vt:lpstr>
      <vt:lpstr>Some Examples</vt:lpstr>
      <vt:lpstr>Today Recap: Supervised Classifiers</vt:lpstr>
      <vt:lpstr>References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06-09</dc:title>
  <dc:creator>cyx590</dc:creator>
  <cp:lastModifiedBy>Beilun Wang</cp:lastModifiedBy>
  <cp:revision>324</cp:revision>
  <dcterms:created xsi:type="dcterms:W3CDTF">2019-04-07T06:41:07Z</dcterms:created>
  <dcterms:modified xsi:type="dcterms:W3CDTF">2020-03-24T07:30:04Z</dcterms:modified>
</cp:coreProperties>
</file>